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71" r:id="rId2"/>
    <p:sldId id="270" r:id="rId3"/>
    <p:sldId id="257" r:id="rId4"/>
    <p:sldId id="272" r:id="rId5"/>
    <p:sldId id="297" r:id="rId6"/>
    <p:sldId id="258" r:id="rId7"/>
    <p:sldId id="289" r:id="rId8"/>
    <p:sldId id="290" r:id="rId9"/>
    <p:sldId id="291" r:id="rId10"/>
    <p:sldId id="273" r:id="rId11"/>
    <p:sldId id="292" r:id="rId12"/>
    <p:sldId id="259" r:id="rId13"/>
    <p:sldId id="293" r:id="rId14"/>
    <p:sldId id="274" r:id="rId15"/>
    <p:sldId id="298" r:id="rId16"/>
    <p:sldId id="260" r:id="rId17"/>
    <p:sldId id="294" r:id="rId18"/>
    <p:sldId id="276" r:id="rId19"/>
    <p:sldId id="275" r:id="rId20"/>
    <p:sldId id="277" r:id="rId21"/>
    <p:sldId id="261" r:id="rId22"/>
    <p:sldId id="278" r:id="rId23"/>
    <p:sldId id="279" r:id="rId24"/>
    <p:sldId id="299" r:id="rId25"/>
    <p:sldId id="262" r:id="rId26"/>
    <p:sldId id="300" r:id="rId27"/>
    <p:sldId id="263" r:id="rId28"/>
    <p:sldId id="280" r:id="rId29"/>
    <p:sldId id="301" r:id="rId30"/>
    <p:sldId id="264" r:id="rId31"/>
    <p:sldId id="295" r:id="rId32"/>
    <p:sldId id="281" r:id="rId33"/>
    <p:sldId id="282" r:id="rId34"/>
    <p:sldId id="296" r:id="rId35"/>
    <p:sldId id="302" r:id="rId36"/>
    <p:sldId id="265" r:id="rId37"/>
    <p:sldId id="283" r:id="rId38"/>
    <p:sldId id="266" r:id="rId39"/>
    <p:sldId id="284" r:id="rId40"/>
    <p:sldId id="303" r:id="rId41"/>
    <p:sldId id="267" r:id="rId42"/>
    <p:sldId id="304" r:id="rId43"/>
    <p:sldId id="305" r:id="rId44"/>
    <p:sldId id="285" r:id="rId45"/>
    <p:sldId id="306" r:id="rId46"/>
    <p:sldId id="307" r:id="rId47"/>
    <p:sldId id="268" r:id="rId48"/>
    <p:sldId id="308" r:id="rId49"/>
    <p:sldId id="286" r:id="rId50"/>
    <p:sldId id="309" r:id="rId51"/>
    <p:sldId id="310" r:id="rId52"/>
    <p:sldId id="269" r:id="rId53"/>
    <p:sldId id="311" r:id="rId54"/>
    <p:sldId id="287" r:id="rId55"/>
    <p:sldId id="312" r:id="rId56"/>
    <p:sldId id="313" r:id="rId57"/>
    <p:sldId id="288" r:id="rId58"/>
    <p:sldId id="314" r:id="rId59"/>
    <p:sldId id="315"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3" autoAdjust="0"/>
    <p:restoredTop sz="92578" autoAdjust="0"/>
  </p:normalViewPr>
  <p:slideViewPr>
    <p:cSldViewPr>
      <p:cViewPr>
        <p:scale>
          <a:sx n="48" d="100"/>
          <a:sy n="48" d="100"/>
        </p:scale>
        <p:origin x="-149" y="-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B789F9-80A6-4C55-8793-8173F3ECFB5D}" type="datetimeFigureOut">
              <a:rPr lang="es-CO" smtClean="0"/>
              <a:pPr/>
              <a:t>03/04/2011</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63EB89-F52E-4BA0-8A6D-182E817F0BE1}" type="slidenum">
              <a:rPr lang="es-CO" smtClean="0"/>
              <a:pPr/>
              <a:t>‹Nº›</a:t>
            </a:fld>
            <a:endParaRPr lang="es-C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F763EB89-F52E-4BA0-8A6D-182E817F0BE1}" type="slidenum">
              <a:rPr lang="es-CO" smtClean="0"/>
              <a:pPr/>
              <a:t>33</a:t>
            </a:fld>
            <a:endParaRPr lang="es-C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F763EB89-F52E-4BA0-8A6D-182E817F0BE1}" type="slidenum">
              <a:rPr lang="es-CO" smtClean="0"/>
              <a:pPr/>
              <a:t>42</a:t>
            </a:fld>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03/04/2011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03/04/2011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63.jpeg"/><Relationship Id="rId7" Type="http://schemas.openxmlformats.org/officeDocument/2006/relationships/image" Target="../media/image67.jpeg"/><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5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74.jpeg"/><Relationship Id="rId4" Type="http://schemas.openxmlformats.org/officeDocument/2006/relationships/image" Target="../media/image73.jpeg"/></Relationships>
</file>

<file path=ppt/slides/_rels/slide5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971600" y="620689"/>
            <a:ext cx="6840760" cy="1584175"/>
          </a:xfrm>
          <a:solidFill>
            <a:srgbClr val="002060"/>
          </a:solidFill>
        </p:spPr>
        <p:txBody>
          <a:bodyPr/>
          <a:lstStyle/>
          <a:p>
            <a:r>
              <a:rPr lang="es-CO" dirty="0" smtClean="0">
                <a:solidFill>
                  <a:srgbClr val="FFFF00"/>
                </a:solidFill>
                <a:latin typeface="Algerian" pitchFamily="82" charset="0"/>
              </a:rPr>
              <a:t>El zarandeo</a:t>
            </a:r>
            <a:endParaRPr lang="es-CO" dirty="0">
              <a:solidFill>
                <a:srgbClr val="FFFF00"/>
              </a:solidFill>
              <a:latin typeface="Algerian" pitchFamily="82" charset="0"/>
            </a:endParaRPr>
          </a:p>
        </p:txBody>
      </p:sp>
      <p:sp>
        <p:nvSpPr>
          <p:cNvPr id="1026" name="AutoShape 2" descr="data:image/jpg;base64,/9j/4AAQSkZJRgABAQAAAQABAAD/2wCEAAkGBhMSERUUExMVFRUWGBoYGBgYGBocHBoaHhoYFxkaGBgYGyYeGBsjGhgXHy8hIycpLCwsGh4xNTAqNSYrLCkBCQoKDgwOGg8PGiokHBwpKSksKSkpKSwsKSwsLCksLCksKSwsKSkpKSksLCwsKSksLCwsKSwsKSwsLDUpLCwsKf/AABEIAK8BIAMBIgACEQEDEQH/xAAbAAACAwEBAQAAAAAAAAAAAAAEBQIDBgEHAP/EAD8QAAECBAQDBgQFAwQBBAMAAAECEQADITEEEkFRBWFxBhMigZGhMrHB8BRCUtHhI2LxBxUzcqIWQ5LCU2OC/8QAGQEAAwEBAQAAAAAAAAAAAAAAAAECAwQF/8QAIhEAAgICAwEAAwEBAAAAAAAAAAECERIhAzFBURMiYTIE/9oADAMBAAIRAxEAPwDX4T/U05mmS0hLs/iBArViC/rDPDf6jYdTDKt6UYX5OQ4f6RkZuB72WlM1ASUWSxBy0LAsUs1aDzhwf9M0L8cqYUUDBNUk8iou3PnygxaM7Zt5fFpZYOxLeEgg10Yi8EmaBcje+kYOd2exOGT/AE5hWT8IIzglwz56IUSSHsN4geEYxUwLmOlJAHxMQD8Q2D2YQDyPQQsM703joMefLkrQQVqWE6AjwkAJu5FK6tGwwHEZZAHeJJswPy1h0NSGUfQMviMsBXiBKA6gCCQL1F4zHaPtjlITIUoKBBUSiwuPia7aaG8RKSj2NySNfmjojznF9q5spfjQSpNAQQQ5c1d2LaDUGsXcP/1Gy0mglRNzQMzMGDg/dIzfPBOmR+RHoDR80IuF9ssPOzDNkKa+MgON7w7TNBsQehjVST6LTT6JNHzR2PoYzkfRxSmgdfEJYuoDzgAJj6FkzjqAoipatNrvXSK5vaFIJADt7i7gcoBWN4XcY4p3CQopBS7Eks3k1dYWJ7VkqLIGUVvUjlsYvmcWKgc8sZRWjk9RRnaEmDMz2n/1CCUkSlsCHCkA5gdlZgw8gYxWM/1CxK0jNNUFI+FQZL2+Ihnb0jQ9p+w6JyirDTFJId0KFAQ9Aedvd4z/ABT/AE8mycP3i1Ba2qElwEuXVmBBDUDMavWMnCTZlv0XDtdNz5zNUVCrkvUNqekVcV7YqnLzrJK2Act6OA3yhdP4HNdCEJUpSwPC1RQGhubi0G8H4XIRMBn5lB2WnK2U7MupL0ZTUfcGIfHXYUiqVxB/yk9Aza150gedxIg0cDYmGvdSnKXyA675fhJS+r9bwdiJeBCUgvMWKuEljQgIIcNXV3o7RKhDexGaViTRX2bXpBEvFqDUCUl6lhbyizFY5mGSgtTygeVLE2YkLTllk+LKDUcjuSAl9MwhRipFdkl4+hAU/TTWnOIpxKQcyypRSaF7V5w6ndhTLlCbn7zOooSkAghTZ0MSBnzBxs5hH/sakqKZqVSiR4QtB8VdNtaxo+BoVBmExxClHvMqS5pf1NooxXEO8mZkglVyRlIXrmU4obOLRQjhEwqOQAgAkuybMHqzgm0BpmzACoA5dSLe/wBIVNehQ5w/EZ5GQhWRLsE0ABNWBLM8MMLilpKsxBDOXBtenOgt6woluuUmis6rhQLMNqUhooyqslYsXSk3bkdfrGEpuycUS4guZPUCVGYrrVtGB0rvrF/D8MhCitaSE0sXFtQXfdrQD3oSznM9qbvTa/v0iCZq0qAJUynPLo/0iFOQ8T0aV2wmS0ploUlQAYzFoU6ANSLMN9S9ouwfHpyCmWifmAI8PcgkhQzEgoLBidSKQXw9eHXiFSKMQ+UWSpJsXYkMXG2YteCEcGkoxJT3isq2AKVgFKgFLKVtWoqDyI6+rotWabCYgLS+ZKqkOk0/iAeNTJpSUySjPQMp251GrQxkygkbk3LAEncsLwNMkpqkDMTck0D1qfoOUIsycjjeM/4jKQtUsEFJSpizZTn+E6H6QmxnHJ3wqw6kLDKzyiKCpctQirWsN4O7Y8aOGSuSlYJmMrMCQpjcg/CWKSK1ZrtHns6ZrmJ1egPz/wAxhPlUXSMmzbonzjJKkL7tVgF5QHP5g6hcvWsZmTxRYmf1FA151FbWIgSbxWYZYQqYcoNAWO2oHIRRMnuK+Jhu/kIyny5PSFYfxPGJWr+mSRzcEnV3JiOHmrVKUChJeylOClrlLCugqTCo4lTinvp0OsWImKGnO/zjFyb6JdsZ4XGKlhwp1KBS1D4S245eUESuMzJZzomFBFAUgbMab/OFkie7uAD9mK5sxnofnEK0+xJUencK/wBU5SkI71CwqyiAGfcB35xp+HdopM8PLU/I0J5hJq0eGd+kmzG2/nb6QfhcQRULIJcUp76R0Lma7NVJnsmL4gpGYqDJAd3DbVeMvje0svMD3eZxXTazV3qaVjGTOLTSju1KVlpRSibO1eT2ERRxKjlKSRUHxA7NsQ3zF4v89/weRsP/AFLIJYpUEqoWYlLMz1+2iyTx6RSqgp2SGDsbHpcGsYLGcWMzMcuVPLQ6+70gJXE5gAKSCAzW+b9YPyvwMjVcfnIkzVHChSyTd38RJCily170jNY7jmLUROeYiliCEkfDrTcWuDAc3iiy47wjNcO7ltfeCML2immUJSyFIFgqvt1eIu9skoTxXEFWbvFk3DKavUlzaD8J2wnpJKl5rMD4rfszQFiOOSl/EAogABkhJZm8yNCxhn2Uw6cRnEuV4QQVqLE8hmOrctXhKL+hGLbHXAMRPxau8mfACS5AOY2ZLjwge2lYH49KGJxIkYeWVzR4lrBogCxUT5fdIc8f4qmTKlypIzTZlJaNmoVq1yivVtoj2T4XIMspUlKp+ZRUtT5lq3ehSNgD84qP96OvFKNemUndkCiemViCqWsh8yQ4VLIIzpPwhlXewBJ0MaHC/wCmksLBUuYSBVCr6XKCSCK3SRaGPFsCFEJViO7mSy8sTFumoYpJWCpIpuRZwRQmcB4uiagScXml4mUSkhTh0BJKVoLkEFBFQSb3eOrVdHNRmcRwrCBSUywpC0JUkmisywzE1DhSSpwWswiyRNTMPdKSUqlrypYpKC9qVKknxA9d4hx6TIcBBKpZUTmN9qF62IcjUQpBMvKpCnYkpuXALh2tQXjmnz06QJUaKXxJeKlzFA+PDEpluoJOZLZlKq5VZAy7EuMzDO43GpmgqWFKXlyhzYX8KX51Nbw44F36ZRUnwmZ+VSQSpyS9nF9TCPHTSmYQUvUsnLata6V5RHLy3/kTi1sqOIUQ6SrwhiLgsKWb1gfClUxRUUMNPCC/R7m3rEk45yBlAY2r61uaiPu+ygLUC5LAPfmUu4Fecczt9iPlTPFlCVE0dwbANQCvzigYPKVEkNoCTWlzYhqc4sQoM6SkqL/qck1alhyiuatR8StaFKje/Oghb6AX4qYtKiEucxYGodjpqkekUTJ5UA6i402Nvk/rE5qi4DsCLku5fRhzieOX/TACmAD7FX/YuQWa1I3XiGbmVNSJgWsMCksZZqDSxzUP7WqItVMWEoInrcVALrSn8zZhV2L7O9IysjixlEMTlULsWHOv0g+Xx0qToWA3FusS+acUsUZZDxPa1clRUr+oujZ+hIIyszg2NIr4r/qDiFSzKCGKiSVIUHUk3DVqKChBpCJCJa1eJ3J8Ye9bWvzvFOPwGUlMqhLZg5chqhO2kNf9Cf6yZammQnziq6nJvyLa1Z+nnAy8MDemtvltFsgpBcoYtbfXq8WYoD4gGB+7Q7QIGGHYgAjYO37RNKk0ClAE3pWJqwZuCOdvlA0/CqGjgn5agi8aIoktIeigQ8XqlZmY3Le2u0US+7TlJDVcsA20EzFoyvLaniYgaGEnboaB/wAKM3TY+dtovkSVJNS4IJ6dY+Ti05ioihbWr6vt0ipXEEgUuRcl3+gi2kPRfM5uo9aNEVT0guXG335QBMxSuoiK5z6Gg6RGJDfwP/GA3JI6t6xMY5LMKc9KvAEiaKXP31goTEn8ou5+kQ0TZYFOl2c8vkKViAAyuPCPWvOLfxPiYaC0XEiymdnIufSEm7GmL14UKG5DENTMH06HSsd/DJDBiDszDzb7pBEyWhyGLtZNttOZaDsNwheIWmWlyslgHDAWdX9oSHrsI2tFpWB8I7ODEKWUhkpBVMWfyoFSa9I3GNx0jh+HSZKaqAEtALlamoS19yf4inG4qRhMMqVLAKB/yzG/5VWoDcEsANbxhsQZuImCapTKbwpCqoFgBq9KtWFVnRBKCthsjiE0TFzZq3XMoqpFNEhqhIpbaHuG4gAlOQtMp4ga8025h32jNIxWJByiZmAoywFergtBErFTkhzhkkHVBynyDn2EGyXC3aZ6Jg8UMbKylkT5dRsW/wDqdRGI47NKZiQqWpC0O+WxrVkswDbUtSKsN2rEpQJRNlKGrOPpGiWEcQlrmylgzE2S1i1HesJttUD429iBZCkHM4F0gEBw3vpVt4ZcC7OBIC5iHJP9NBeidMweguWO9Yq7O8DyTBMnKK1n4EPRJBIJUBR70MS7T9su7zSZChnJ/qTRcf2o53rpGOPhpGCX7SCO0XafuCZUtQM83XcS+m6/lGVw6ilJJUqr6EuaEqch3c31EK1TMy0iUFAmhKXBN9TfdzDfF4fLKBYtqMwJBoz6wpvpGHJNyZFWPAGvMPXzHPzEBInMQVJYaBqtXV6RzUMDQ3q9vaOGa7+EBJq7OR/1J1pvDUSKCZPEgkeJIDOBWniDW0P8xVi8S9swcOSTQncO5ItFSnU7D0D3JAHV6ecVYfBrUTmVlV/eVB2qeljBik7FQX3oUh1JSogAOqpZrJct9+UffiFJZ0ApLsLNRrDWB8IoE/CM75jskVBYHqDElYdRBVLUCjK9S16ENuWeBpXsBPiMaoKCcuUbD19qQy4ZjFEtsxY2dri5tAS8Whai7FNwC4dhYtreCZstGWxchwaUa6abc/rGkuqoyfwaJxRDAsoaEabW5xKa+VJSokl3A06b+xhfInEg+JVQCCGIfmL5b2iUjFgqyOK/q16Rh+OmSgXGdoWFnu/XmIhJ7R5hlIptt53ht+CSqaJhKUlIUWABc5SA/IGE+I7OF092pOXKkFyfiCQFG1ipyI6+OEJLrZpGjq+KKzU9z84Jw3EFt8Vi/wDN3rAMzAzJdCnMncMR/EEYeYlSGDhTkMKAc/nFTiororoaqluEqBAzHd2qK00gKatPelLkl72DMXJ8mglE0ItpUOczeED3qesclzHBASDvYX59YxjJxYlPYLOlMCXDJBLipvoTT60gJGLJOQJAJqCq6nqKn2gyYpO3K9B60BeLESUhWfWw5sN+kWuSgyFi8RNdy4YtycQVLxJILnX1oR5Xg+fldiR4geQ20vaJYdKFABgK0e70FG1/mD8uugzFX4kDUFqRTN4op6Uo1P4hgjggzKqp8yj4Q9DW9oGxHBvEAl3o9NTTU2ilODYrRDBcSyl3qdS/n5wwl8bslJCTzf13MVTOBd2HBBUwJfR3FD5RGdwNaj8JbLr+pnoQLQm4NhSHuBmLmPK+JZIKWBTU/lD6MEn/APmNdhsKMFKVKzJVMIfETf0vXuQdA1VHyZzSrhnBvwZXOJfFzwCkG2HRlSMxB/8AcLFumwMZbtDxVU55Mo/00k5lD8xetbqqak3LmElvR1Rioq2VcT4sJqnL92n4BudVKHyGgaFyccAu/t6/L3ijFyO7lyilznSolyCAQoj5BJ84H7tSQk2CnY7scpdrMcvqN42SSRE5Wx9heKE+BIIv8udPaIzuJrYOFNo9dNIWcPUQtIFndxqD/kekFSJKnykHMCwGoPKF0JNjXCYtRISxIOiaP5CjxsOFcL7g94E5ZigxSGFP7mp6xDs/wkS0pWpIMwig25k284S8e48qcTJkK8DtNmj8x1Qg/p3MYzeTpHTGOKuQ+7QcK76SZ+FmDxP3mWpIS4IBFlUZ9owmGkZAQa5iAB4WFbkGpUx5Wh5wHtD+DWEMMimzpSegBFWCh7wT2j4UkzO9kqcHxKCdNcwI9xrEy/ZaMpPJGdlSyDmcKUHA8TMD4QDWwt1MS7wqRmB1ZuuoBto0VLYr8Ier/b29OkTBUrMSA1mfUHlcxljvZKigNalrLMG+9ojiMSEqCcuVizGredkvBBlEDVLluZdgwbpAC0sovnOtqcmr58o0jFPsbRLCTe8OQEOA7LIAd6EN8W9xflFJUUCpKVJVcWbyq1zBWD4alK0E5ki7Udt6Wpv6RVi8alyhMozK0UcxNQwOV2B/loH3SM2tgS0FKmKiEqL7UYVZ+XtFuDWHVlDgjVq3YDnSKpzfEU1YPe+w3Fb/ALRclS5RAWB4VZjlZT6AXIJintAUGXLBo5JG4FeTG79IGmrUC4Oaj89akN1hfNRMByqd/X0IvHJcw1L9fvSNVD+kYjaRiGCWoWN/za3+kEYbGBShRjz05wrllzSgGhNbcoOkLdhQ0DHpp84iSRDQ9weEWsHIUfC+Y2UbZSN6EuIacM4SV3SWDgsfhYD1/mFHD8cpDKZOjuHeux5ecNB2pCS5Sn702pHFKXIv8Cs7M4CAGK1KVWpypA2BAB5bwvTw1QSRMKAXqBdtt25wYe2cs2SHd3P8msCY3iCSq7Owah5n6xUZ8z1Kx7YjKWmH8qXJyi9KVLv7x8ialhlJYvdjyoRUfe8MMWpDEkUokBjU6uXd4Ew+EQGIJFCa2cFnFDvtHUnaKIHNmyNqRr61f15QSUFJsybvYdK6xxSBsl73upqg8taxSqeENnJUToXp/MShUVzMRatBoGtF0nE0FWY9C7/KK+4SXIJ5DrA80Mo7j/Ea0mVjY1TOKSTVTmpFrC/tBKOIq0Lg6E0Jv5QkTiSKCrtcPHZMxQJ15e8Q+MnE0K8UQ4JSR+UilamgNTf2jS9n+Gd2gYqa6n/4JamAJH/uLpSWHfnSEfZLg3fqM+eGw6FbVmLNpSN9zsHhr2l7ULJYEAUCUpbKG0T/AGpbzIiY8dbZvx8frBOM8RWolOcqWr/kWbsd9iQ1NA0LwEgDKlLCmvoGMLl8RSHZyo1UTV1E1Jj6XxfKCmla/wA/xFOMuw5G5PXQ1nz0MEtQOAQOh+Yjpw6FJLC5d71t6MB/8RtGem8T02sz1PQxsOzHZyZiUy5ilBEtTvUhVCQ4GVmp84n8TXplg2USMKCoAJBYsAObA2jScG4ShB7woBWKOS9Ws7swDOYa4bCS5KWlsUi6yEhSm3IuKmu0KpGBmY8kIChhAWJBYziKlKToh7nWJSfSZ28fGoK2AcZxq8QCmQrLIfKua4Gc/oR/buReOf7UEAIKcpYFhok9KgUjZYHh5SjKEBkqLDKPCB4QkEaUgWdiUTMudKkhNVBykEs2XOVAUJem0U+JfRSeT2eZ8Wl5SciDXUAvej+kOuxXGu5mFE1KlJWctnYsLasHsY1+GweFnJBWiW/eFLKOYkZyEj4rkChrB/DcFKkzFdzKQkUDpSqtAWUXcXelK1gUK6ZGLW0ZTtb2WEt58lJMo1UB+UnVtE/LpGNOJBcDdvLffyj1nH9pEIxAlrQUy5ifiUCAVeYtpGQ7Udl/w8zvEJKkKNMotqR8zDnH1A010ZdU7L4A5p1bRVX1I15xxEpYPxCu1Qz/ALe8VYie1mahIq42Pq0V4PFpWpgQSKn6En0jPZFt6L1rABapo6WY1oLi4tAi8KZZOdVdQNABTM1REZs4gECob4SB5e8cXiM5AUwNlAGoZt/XziqYmdnqCy6AUJWkAJUQaFthTxaxTQoKKZncqer6JFqDnqTBSlZchcEKDqodCTa7cvOF+KBWokpAcsMlqXI9QH5Q4okUYfErQfDQfesEJ4g5BIcgvViD6x8lmaKUojr0ahX45KiXQkOG8IY/tHcPLGZ0k5Xoyg/u0DBBisoLuKc4nFMTgmalE8CydGAIc82v9mKMXw5c2xDaOw5ECFCcatP5j51hlwnioPhmEh9b21rUXjF8TX+TJ8fwu4f2aT3hE7OzOnLY01U27BtXfSHC+CyXJVKypdmSrQBwN3KiYd8PlS5kvMiclwBUtUuzZQXBajamOd8ELS8tT2KjSyvCpi5cBx6QnCT7YnxuzMY3gxYZQuYKl2qMzOC92LikA4rh+ISU/wBNIzG9S1f8xuZ2MHhKEZTm8VHSRyIqCTWLgDQd2sirUppXpDbnHyy0mebqCwlRNgoiqfRj6wGtRpUu1OtdPMekesfhc1CEkGrKavrA6+zUpTFaUbhrixPyhx5vsRpM8wzr3NC+2/7+0XpwqlXCupOzx6cjszhiHAHMGp2oCbc4I/8ATqNMgFGqbbxr+RfC8TypHCFg0B61h3wHsoqdNHeqySk+KaupITskAOVFmEbOTwjxZQAouwZLuX0cgwXxnEjDj8PLIdPjmqFBmayi/wACbwZ2UoCviXEUZEhEvLIleCUhy77f3TFH4jXazkopvApk45lqSCdA5YfpDCwjRcE4KZzTV/C39JJGhusjQq02HWHn+0gVKkh9mjLKnZo14jAjsUSzqNNhf1MGJ7DyyfjrRw0bWVwlFDc1er/KjwQcAAL+sDmxYoymF7HpQzF/LTWuWNBh0plSsj+BLlzQl6+QvE5hSmpNrkUDftC2ZiUYt1TioYZAcBIYzi9CXH/HsLq6Rnk5OkaKCjtgmGnjHTijNlkIDs7d8XbK7gplvrrGww2FSkqAypqGBKaAJSAEnNalrRjexPGJMtU9TBBZISSlRf4v0poLUjTS+0CWUUhRfKMwzZT0DE625xov10Q7lsaS5TFiwqS2Ya1oArxXgDCSilIQVu2ZykgoBcsKEMwIDbiJJxaiASshVaN1sFJcHzhJwnjw7plLTLV3kwsoqdQzq8R8Qu+2kO0KhphSj/jJr3iiA4u5IJDvWusX4cJBmJZAINgCPyjUWgDB8TlkTB3lSsnMkv8ApBDKJLUId4imTIVOmP4zlQxUdfESBtpEtoBL2uV/UFfy6sphUUcUg7s7xdWKlnCkjMkXVdQFinmNfIwN20mf8ZCwSc1KBhTUJHu8YVWInSZ0taQrPLHeOHoTzFCGLHesU1aJumH9quBKw885iSPiGjprvtqIFwCHYpCUpNgB1Ad9b+sek43DS+K4ILKAiYz5VUyq+eU09oxGE4PMCsmUhiXJNAbXP8xMloVbAhwfvCQFBD6kO9LAeQi/D9hVqJWSFtVyLG2l+lYe4PACWSkoXMPoD5XIhhP4owbuyGbwg5TStARDS8KcUzOYjs4q6/EQCGca8ms8AyMAHAUEBhYu4BuOdTGwHFSsAGWvMdmPqx94jP4QlZBKf+ztUbNygcPhlLj+HihVaCpSXHOKEgbtFkpYTrHQMtE6m52P0ioTCQ/rFKzUkO0SlJNTvCHZOWXMWZmpY6RUUNpWIkvf1gAYcL4vNlTBMlqyqTr9CDSNLgO3ZB/qISTqrU1OvnGQlqTf79YmZRNADCaA9b4bjsLiZP8AT7p6Zx4gqgOiiQXVqBDSRg8g8CikD/rr1Ip0jxaTmRXnaHuAxQmeFBUiYLBS/iP9ijR3/KW5Ewh0eqoWoNmUlRL0UliDsDTyi2jlQSdiAU3sWqDHm+G7TYpHgUpRINUrFQep8XvDCV27mMnNKFOZr6u/rCq/R9G1XKBNUr8zToRrHy8OGJCX8reRetYzSO2STUpmJbRKEkf+Lkw97P8AE/xEtc5YCcOgOpTuoj9NPzE0YO3mInF/B2izEYz8PIVOAAmK8Ep2N6ZwAOrRlMLghNmZDVCS8wl1FajUJJF61V6amCuKYqbi5yEAgKLqADES0WFUlmSkDqTGnwOATKlpQiiU/ZJ3JNSYlrdFoqSDoB6PTzjgmKfKUhtwfo31gqZMSKFXk0LuI8dkyU5lrHIfzCoA4Ep2iibPJBzFg3815RheK9s5kwnuyJadCQHOzPY+UB4rtHOmSiJhDBgTbNYMdx84UovwpNLs1eHR+KOZRbDg0Ff6rHX/APWD/wDLpGhw06UzADZgGtoBGN4T2tBcTA7Fk5AkWAvypFuI7aSx8EpROrqAHsDAo1pA3ezXT8bKRdI6bxFGPl3COlR+9IyWH7bIJHey2BpmQc3qGdukaLAqlzEhcpYUn+1iw2IuIHYg9eJT/wDjEDzp0sfkQOv20W5BAczCKJ+CWeZV/ESDJIXLNcqFef7QDOl/1RllpSl3KnLc3DuT0EWzJa0pOZI1+G3k4gObjFWyEjp9vEsiVNUcxExKV5nBIo60kKuKDRr+emsKZfE0pJYBnu6hlJ2BNPrBqJ5c/GQ/wqSW9x8ornGSB45Mt/463ENybZk4WwjhfaRMqaFEulVFDUpu9Azg26GHnHeGpnJTPkrJTc5fzJ3A33/iMyrAy1Ocsuts2WnLe3yhtw3HLkoTLGUIUphlfw6ks2pLw4NouEWgZWJoNWFNPXSBZkoKsop5u/Ub+hh1xrs6pDKTlUDckE/KkCSeFzQA9eeW/TeLbaLIYQhIcOaeZMXy56piWWMu5ao+YiH4acDYgD8pSQfe8VnEVA+JWoS/ya8CmTkjyCdJijLDEMU1asVJwj6R0WRQIlQsfKLUhuh+cSRhxm3goo5QmwoHyPQRLuWvE86dS0EoCWJCh5kA+j1hDoGwXC1TTSg3NoKzmTmQsAksHFx0P7wx4ZjUoSzM7sdCef8AEBHh6lVmAOXL5vNzcN6ROW99F4pLRSUBbJCg5NtuptBGI4UpI8XsXPtE8Pw1Kk5USwTclZI2YDLUxTPExBFEJOwKqesF+BQVg+LFIyzXnIsMx8SR/YsVHQuOUNpPDhN8eHWZgTUostPNSfzDmnzaM3MmLcKKb+8G8MKlTEiWFBb+EpoQeukJr4NMb8J4QvFzRLHwXWr9A/cmgGppGj7QcbQiWnCyCBJlhmDEq0d2YkmgL1d9Yu45ilyJSMMlT4mcAqYoMClNitRH5iHAJ3UdExne7lsliya5SGOZnBWpy96J5F9YWVKh42E8Ixv4dSlEuVs4ZwGJYA/FQGvV4fp7RKUHIIA1JYEctYRSJAu78/qDeJTi2oHM1bfKmE5XoaiT4nxpTFvCNDr5JPzjLT5KleOYSVG30hwVAlRuf1Ku1dNGinCySti4DXJ0GjbwJgxZIwxvkfmYE4mtmTY3Le3vGix05Ev4lc9PIAbwqwnBlTF94sFIUXqKtoANKbw0/WJohw6Wqm5horBpbxHTQfbwXLwqBRNOv8COmQo0VR+blohstIXpwGcgBOVCdbE9IYYWWqUcyFFCh+kt67+cWd6AkN+8fImuC4PIQrCg1HbGckgHKvQuGc9U6w1Ha5JA/pKc7EU3MZtOHatj9enKPhiPERoB92gsKNhK43LmCvooN/mIzJIJdJA6J+VYywnkpc0iuVxBaKhb8v2hCaNFPRMD/wBRhW4HzFfaK5CV0dlGzgny0hDP4gs/mIb9RPps14rkrUkBlklT+Jyb6AOXg6JwNjipKZaMylITYm7l7aawsTj0kliCdnFPTSE/frUkABC2ahQPZue8TkcQRLU5lpCgzswAGpcJcEdIu0PFo3HZ/jIWkypjEaOfaBOI4JUlQyk5CXBdiNbivlCrD4pJFP8AxNvvpGh4djxPQZa/iA120PMw06FQgnSQTmIB5qUaWr1jhlt8IRyd/cwTxeYZBKTbRmAPOpZ+UBy+IgpcVG9B7QUFHjEzGVHL5wbIxRLflejxYMKBUB4vXIVMKcxCcoYED5iNrMkivEYKUK52OoNidwYoCtj0cmGmCwqZZOdQL0e78tQY6cOgHwIA8r9BpEXRWIkmYhqKDnlrFokBVBfaHc3hiToxoxAH0geTgJgNEpA639YeSDECkYY2KiE7D5t+0MUS/wC92YDpfr6wcjhSms3Vj7QRKwaQ3gHp8qxLdjqhYMKol8xTtp6RJeGUfjJUNIcy8H5Rbh8Al3JdrNtE5FqImwkggtlzZqZf86xt+GcLRgJa8TOk5FJASlGq1mqEJOocOSNoD4fgkzFJU60DN4qOwe5Zw3K5hzN42VFQXKT3Abu5aqzAz+MqfwqIqwtyicvSsfDFYmfOmzFoSM8+ac09ZskG0t9AAzi7Bt4ZYPgyZYdZzq/uZgeSbCHUnBoKScN4g7mWfjHNvzdawuWTV7+nV3tE5WNKiKp5+tttekLJ80rINWr7QeVUNRA0xKBdX39IaBgRKyfAlITZ1PXU0LMHYPrE5MleVgoPcuCB5AaQalQVag30+WsdSi/zPJodioowuBCDmPjWalRAvyA+EQUtROlYiohqXJqPu8VTSXJJZIZq33eEBOavL/EVJqTV3juV66bxMJGhgAimTzbaLB4S5P7+QiJnJS1XUagVj7MTX5wDJKxQTUV5aknnpEcJhSXK1BzVvv0ixAA2fU0jisSE6FTbb+ZhARxc4M3Py5xyXhnqKD73vHZJMxs1htFqlDmdnJgAqXh3Sd+X8QNnIo/39IMTOqRRumnWAia6v7c3hgXJxxcMATY/VvvWKpk91F9bAEPTQv1aKCC7A8v3iXeFr+um3WChWTRN1JY31DeYi7BcWmSlBaVZsr63cF3hYs6LSWJAoDtvX5GOiWxGUEE0d6k75bezw6FZ6TK4ejESRMSsqURQnQ6pI5GkZrEY7IrKpQSymZ2ObV2B8oh2V4qrDTMkzMELLFx8KtF3LDeND2r4CFjvQl9FgAVG9dh7QxHmaJGYZSgltiRXqKGO/hSwDEjk3pU1NY0hSUigHnR4qSf1A120+94MgxF6OHoICWZNyH+t4n/tyXATlAbcmCphAIqHNnH1imdOy1ylyPy3IibZVE04dgyQCeYoB7fOC5EmlSL8x5Gr0gb8UUsENU3U/KlA8WcU4mlAcqGzB7s7O20J2Mt7k5XJSTfUj3gdc4AgBlBqlLU5bmKRxEkeJLBnq1jE8KFFXhJY8tdS/wDiCxdlqp6UPRLDUsGr84nJwi5w+JklwGH1/aDMNggkAzDnUbCjcvmIuSoqbQbNysYjItR+k5YMtGWW7Nc+kQlIcZtN9D66RKZNSNOXyZ9okkKKbMNjSBDYMlYCsyVMoahx73gscYlT/BiU5DYTkCo5zBYjneByqgYAAX/iBJ+FzfCL9fW8OxFvG+BTZAzUXLNpiC6T1/T5wpVIlm4FnoTzhphOLTsJ8BzSyTmlLDpI1p+XrDAcPw2NBVhVCRObxSVUB/6K/aKTJaMyujBBUizBjqwoxvE0ypgqpb7c+u0XTsIuUShSVJUAzHX+I5ncWbztDsRCXKIcnUjegb/MTUXpYCJKlkCop09KR9kJan7e8AFUxZIYAmPld6SAEEAe+3lBMuS1frHVzxbXl+8AyGHwupZ/n5xNB1doplZnfffSLwABYq84QHJmatWprFDg1Jptb3ivEhayBlCQbk7eUXy0AOwqLP70gAIlABk0f7pEC2Znr0/aPgjR6mrvQ620iC5uV3cmEhk5tAdOd4BB3/fz84uXNYWB+/5imcOg8oYj4hjtt6xUpBuAf55RdOl6inm9vnEQg/E9WDwxA0x/+zvuCIIws0FgSUnSv1q0QmijjXeB50na/wBdaQxDVeGQkA5lLULArAodzaNv2W40Jie5UpJUBQPcbdRHnUieUioB5Vr9RDnBY9LhQJSoV6HyvB6FWc/2vxVWkC25fmbRNPDyTQv5t6taDpWEd3Z9QP3IrEEYgZmSCw1oB83jG2a0CTcEAtqqs4aOHAq2vt825fWHXcg6ByHchzC3EcHmrf8ArKD2yhIp1rBkOgNeCUnQPzBJpYu3naB1YYhRK3rVwQ7+dtnhwtK8ocZ0pAAJV4ibFwwECrkywhIWkeIsGcNrasOyaE0icmrgKOgJNPM0g5GNbKGbkBYNq16wPxHhKkK8JCgWNRUPQAVYdYDQooetvYb/AOIrsXQ+ky1KYkkVs9fX6Rckk0FhZ9N+ohfg8RmFfE1jZneCzMUWbXTkGo8Qy0XoQ1SQpzc26fKOz8RVtBT73/zA2RRt8/vWLyoBL0LMOb8oAZRLOpfYD7+6QQqYEgkU1+zSkCzp4DktS94+lzisDM2U/CBqNCdosllGIxhOhIf7vAyAhwQkpINxT5Wg/Gr8Hhq1Q7QtSSB1+v3tDJH+D7QBSe7xaTMRpMHxoHW6h91ifE+DFCO9krE2V+txQcx7QkSaeIB4+E9Y+BakVehodC6bKpvAkrBlM+YSaEnm9IgZ8wfmBGjj7JggFMwhKgETTRJT8C+TXQfbpHycOEjx006GNGqJTsrTiVapSehMFJqLKD6QUrChIF4rUoJIcs4oGqYlxaBNMrUkNf0iKUgDz9Yn3pI0rFglgWvvCKIS0va27fvFc0hA/Udv8RZOBa8L1OTBQEzjFM1ANo6mY9SafdIqUmu0SA0gAipZBFRr/IvyjiVlgWNX/fUxcACGZyaPXk8UzZZBDG1n58vSEB8pZCnr0194l3raX+/3iC1i6jpT+afSI6BnI9vMawATEp6gj26ViiYhRqxAP+NLROWtiH9omk5j5P8AMW5w7JoHJFj5at+8fCYQaG1jWK8XhlKbKQGrq0XyUoADiut7w3QH/9k="/>
          <p:cNvSpPr>
            <a:spLocks noChangeAspect="1" noChangeArrowheads="1"/>
          </p:cNvSpPr>
          <p:nvPr/>
        </p:nvSpPr>
        <p:spPr bwMode="auto">
          <a:xfrm>
            <a:off x="80963" y="-800100"/>
            <a:ext cx="2743200" cy="16668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028" name="AutoShape 4" descr="data:image/jpg;base64,/9j/4AAQSkZJRgABAQAAAQABAAD/2wCEAAkGBhMSERUUExMVFRUWGBoYGBgYGBocHBoaHhoYFxkaGBgYGyYeGBsjGhgXHy8hIycpLCwsGh4xNTAqNSYrLCkBCQoKDgwOGg8PGiokHBwpKSksKSkpKSwsKSwsLCksLCksKSwsKSkpKSksLCwsKSksLCwsKSwsKSwsLDUpLCwsKf/AABEIAK8BIAMBIgACEQEDEQH/xAAbAAACAwEBAQAAAAAAAAAAAAAEBQIDBgEHAP/EAD8QAAECBAQDBgQFAwQBBAMAAAECEQADITEEEkFRBWFxBhMigZGhMrHB8BRCUtHhI2LxBxUzcqIWQ5LCU2OC/8QAGQEAAwEBAQAAAAAAAAAAAAAAAAECAwQF/8QAIhEAAgICAwEAAwEBAAAAAAAAAAECERIhAzFBURMiYTIE/9oADAMBAAIRAxEAPwDX4T/U05mmS0hLs/iBArViC/rDPDf6jYdTDKt6UYX5OQ4f6RkZuB72WlM1ASUWSxBy0LAsUs1aDzhwf9M0L8cqYUUDBNUk8iou3PnygxaM7Zt5fFpZYOxLeEgg10Yi8EmaBcje+kYOd2exOGT/AE5hWT8IIzglwz56IUSSHsN4geEYxUwLmOlJAHxMQD8Q2D2YQDyPQQsM703joMefLkrQQVqWE6AjwkAJu5FK6tGwwHEZZAHeJJswPy1h0NSGUfQMviMsBXiBKA6gCCQL1F4zHaPtjlITIUoKBBUSiwuPia7aaG8RKSj2NySNfmjojznF9q5spfjQSpNAQQQ5c1d2LaDUGsXcP/1Gy0mglRNzQMzMGDg/dIzfPBOmR+RHoDR80IuF9ssPOzDNkKa+MgON7w7TNBsQehjVST6LTT6JNHzR2PoYzkfRxSmgdfEJYuoDzgAJj6FkzjqAoipatNrvXSK5vaFIJADt7i7gcoBWN4XcY4p3CQopBS7Eks3k1dYWJ7VkqLIGUVvUjlsYvmcWKgc8sZRWjk9RRnaEmDMz2n/1CCUkSlsCHCkA5gdlZgw8gYxWM/1CxK0jNNUFI+FQZL2+Ihnb0jQ9p+w6JyirDTFJId0KFAQ9Aedvd4z/ABT/AE8mycP3i1Ba2qElwEuXVmBBDUDMavWMnCTZlv0XDtdNz5zNUVCrkvUNqekVcV7YqnLzrJK2Act6OA3yhdP4HNdCEJUpSwPC1RQGhubi0G8H4XIRMBn5lB2WnK2U7MupL0ZTUfcGIfHXYUiqVxB/yk9Aza150gedxIg0cDYmGvdSnKXyA675fhJS+r9bwdiJeBCUgvMWKuEljQgIIcNXV3o7RKhDexGaViTRX2bXpBEvFqDUCUl6lhbyizFY5mGSgtTygeVLE2YkLTllk+LKDUcjuSAl9MwhRipFdkl4+hAU/TTWnOIpxKQcyypRSaF7V5w6ndhTLlCbn7zOooSkAghTZ0MSBnzBxs5hH/sakqKZqVSiR4QtB8VdNtaxo+BoVBmExxClHvMqS5pf1NooxXEO8mZkglVyRlIXrmU4obOLRQjhEwqOQAgAkuybMHqzgm0BpmzACoA5dSLe/wBIVNehQ5w/EZ5GQhWRLsE0ABNWBLM8MMLilpKsxBDOXBtenOgt6woluuUmis6rhQLMNqUhooyqslYsXSk3bkdfrGEpuycUS4guZPUCVGYrrVtGB0rvrF/D8MhCitaSE0sXFtQXfdrQD3oSznM9qbvTa/v0iCZq0qAJUynPLo/0iFOQ8T0aV2wmS0ploUlQAYzFoU6ANSLMN9S9ouwfHpyCmWifmAI8PcgkhQzEgoLBidSKQXw9eHXiFSKMQ+UWSpJsXYkMXG2YteCEcGkoxJT3isq2AKVgFKgFLKVtWoqDyI6+rotWabCYgLS+ZKqkOk0/iAeNTJpSUySjPQMp251GrQxkygkbk3LAEncsLwNMkpqkDMTck0D1qfoOUIsycjjeM/4jKQtUsEFJSpizZTn+E6H6QmxnHJ3wqw6kLDKzyiKCpctQirWsN4O7Y8aOGSuSlYJmMrMCQpjcg/CWKSK1ZrtHns6ZrmJ1egPz/wAxhPlUXSMmzbonzjJKkL7tVgF5QHP5g6hcvWsZmTxRYmf1FA151FbWIgSbxWYZYQqYcoNAWO2oHIRRMnuK+Jhu/kIyny5PSFYfxPGJWr+mSRzcEnV3JiOHmrVKUChJeylOClrlLCugqTCo4lTinvp0OsWImKGnO/zjFyb6JdsZ4XGKlhwp1KBS1D4S245eUESuMzJZzomFBFAUgbMab/OFkie7uAD9mK5sxnofnEK0+xJUencK/wBU5SkI71CwqyiAGfcB35xp+HdopM8PLU/I0J5hJq0eGd+kmzG2/nb6QfhcQRULIJcUp76R0Lma7NVJnsmL4gpGYqDJAd3DbVeMvje0svMD3eZxXTazV3qaVjGTOLTSju1KVlpRSibO1eT2ERRxKjlKSRUHxA7NsQ3zF4v89/weRsP/AFLIJYpUEqoWYlLMz1+2iyTx6RSqgp2SGDsbHpcGsYLGcWMzMcuVPLQ6+70gJXE5gAKSCAzW+b9YPyvwMjVcfnIkzVHChSyTd38RJCily170jNY7jmLUROeYiliCEkfDrTcWuDAc3iiy47wjNcO7ltfeCML2immUJSyFIFgqvt1eIu9skoTxXEFWbvFk3DKavUlzaD8J2wnpJKl5rMD4rfszQFiOOSl/EAogABkhJZm8yNCxhn2Uw6cRnEuV4QQVqLE8hmOrctXhKL+hGLbHXAMRPxau8mfACS5AOY2ZLjwge2lYH49KGJxIkYeWVzR4lrBogCxUT5fdIc8f4qmTKlypIzTZlJaNmoVq1yivVtoj2T4XIMspUlKp+ZRUtT5lq3ehSNgD84qP96OvFKNemUndkCiemViCqWsh8yQ4VLIIzpPwhlXewBJ0MaHC/wCmksLBUuYSBVCr6XKCSCK3SRaGPFsCFEJViO7mSy8sTFumoYpJWCpIpuRZwRQmcB4uiagScXml4mUSkhTh0BJKVoLkEFBFQSb3eOrVdHNRmcRwrCBSUywpC0JUkmisywzE1DhSSpwWswiyRNTMPdKSUqlrypYpKC9qVKknxA9d4hx6TIcBBKpZUTmN9qF62IcjUQpBMvKpCnYkpuXALh2tQXjmnz06QJUaKXxJeKlzFA+PDEpluoJOZLZlKq5VZAy7EuMzDO43GpmgqWFKXlyhzYX8KX51Nbw44F36ZRUnwmZ+VSQSpyS9nF9TCPHTSmYQUvUsnLata6V5RHLy3/kTi1sqOIUQ6SrwhiLgsKWb1gfClUxRUUMNPCC/R7m3rEk45yBlAY2r61uaiPu+ygLUC5LAPfmUu4Fecczt9iPlTPFlCVE0dwbANQCvzigYPKVEkNoCTWlzYhqc4sQoM6SkqL/qck1alhyiuatR8StaFKje/Oghb6AX4qYtKiEucxYGodjpqkekUTJ5UA6i402Nvk/rE5qi4DsCLku5fRhzieOX/TACmAD7FX/YuQWa1I3XiGbmVNSJgWsMCksZZqDSxzUP7WqItVMWEoInrcVALrSn8zZhV2L7O9IysjixlEMTlULsWHOv0g+Xx0qToWA3FusS+acUsUZZDxPa1clRUr+oujZ+hIIyszg2NIr4r/qDiFSzKCGKiSVIUHUk3DVqKChBpCJCJa1eJ3J8Ye9bWvzvFOPwGUlMqhLZg5chqhO2kNf9Cf6yZammQnziq6nJvyLa1Z+nnAy8MDemtvltFsgpBcoYtbfXq8WYoD4gGB+7Q7QIGGHYgAjYO37RNKk0ClAE3pWJqwZuCOdvlA0/CqGjgn5agi8aIoktIeigQ8XqlZmY3Le2u0US+7TlJDVcsA20EzFoyvLaniYgaGEnboaB/wAKM3TY+dtovkSVJNS4IJ6dY+Ti05ioihbWr6vt0ipXEEgUuRcl3+gi2kPRfM5uo9aNEVT0guXG335QBMxSuoiK5z6Gg6RGJDfwP/GA3JI6t6xMY5LMKc9KvAEiaKXP31goTEn8ou5+kQ0TZYFOl2c8vkKViAAyuPCPWvOLfxPiYaC0XEiymdnIufSEm7GmL14UKG5DENTMH06HSsd/DJDBiDszDzb7pBEyWhyGLtZNttOZaDsNwheIWmWlyslgHDAWdX9oSHrsI2tFpWB8I7ODEKWUhkpBVMWfyoFSa9I3GNx0jh+HSZKaqAEtALlamoS19yf4inG4qRhMMqVLAKB/yzG/5VWoDcEsANbxhsQZuImCapTKbwpCqoFgBq9KtWFVnRBKCthsjiE0TFzZq3XMoqpFNEhqhIpbaHuG4gAlOQtMp4ga8025h32jNIxWJByiZmAoywFergtBErFTkhzhkkHVBynyDn2EGyXC3aZ6Jg8UMbKylkT5dRsW/wDqdRGI47NKZiQqWpC0O+WxrVkswDbUtSKsN2rEpQJRNlKGrOPpGiWEcQlrmylgzE2S1i1HesJttUD429iBZCkHM4F0gEBw3vpVt4ZcC7OBIC5iHJP9NBeidMweguWO9Yq7O8DyTBMnKK1n4EPRJBIJUBR70MS7T9su7zSZChnJ/qTRcf2o53rpGOPhpGCX7SCO0XafuCZUtQM83XcS+m6/lGVw6ilJJUqr6EuaEqch3c31EK1TMy0iUFAmhKXBN9TfdzDfF4fLKBYtqMwJBoz6wpvpGHJNyZFWPAGvMPXzHPzEBInMQVJYaBqtXV6RzUMDQ3q9vaOGa7+EBJq7OR/1J1pvDUSKCZPEgkeJIDOBWniDW0P8xVi8S9swcOSTQncO5ItFSnU7D0D3JAHV6ecVYfBrUTmVlV/eVB2qeljBik7FQX3oUh1JSogAOqpZrJct9+UffiFJZ0ApLsLNRrDWB8IoE/CM75jskVBYHqDElYdRBVLUCjK9S16ENuWeBpXsBPiMaoKCcuUbD19qQy4ZjFEtsxY2dri5tAS8Whai7FNwC4dhYtreCZstGWxchwaUa6abc/rGkuqoyfwaJxRDAsoaEabW5xKa+VJSokl3A06b+xhfInEg+JVQCCGIfmL5b2iUjFgqyOK/q16Rh+OmSgXGdoWFnu/XmIhJ7R5hlIptt53ht+CSqaJhKUlIUWABc5SA/IGE+I7OF092pOXKkFyfiCQFG1ipyI6+OEJLrZpGjq+KKzU9z84Jw3EFt8Vi/wDN3rAMzAzJdCnMncMR/EEYeYlSGDhTkMKAc/nFTiororoaqluEqBAzHd2qK00gKatPelLkl72DMXJ8mglE0ItpUOczeED3qesclzHBASDvYX59YxjJxYlPYLOlMCXDJBLipvoTT60gJGLJOQJAJqCq6nqKn2gyYpO3K9B60BeLESUhWfWw5sN+kWuSgyFi8RNdy4YtycQVLxJILnX1oR5Xg+fldiR4geQ20vaJYdKFABgK0e70FG1/mD8uugzFX4kDUFqRTN4op6Uo1P4hgjggzKqp8yj4Q9DW9oGxHBvEAl3o9NTTU2ilODYrRDBcSyl3qdS/n5wwl8bslJCTzf13MVTOBd2HBBUwJfR3FD5RGdwNaj8JbLr+pnoQLQm4NhSHuBmLmPK+JZIKWBTU/lD6MEn/APmNdhsKMFKVKzJVMIfETf0vXuQdA1VHyZzSrhnBvwZXOJfFzwCkG2HRlSMxB/8AcLFumwMZbtDxVU55Mo/00k5lD8xetbqqak3LmElvR1Rioq2VcT4sJqnL92n4BudVKHyGgaFyccAu/t6/L3ijFyO7lyilznSolyCAQoj5BJ84H7tSQk2CnY7scpdrMcvqN42SSRE5Wx9heKE+BIIv8udPaIzuJrYOFNo9dNIWcPUQtIFndxqD/kekFSJKnykHMCwGoPKF0JNjXCYtRISxIOiaP5CjxsOFcL7g94E5ZigxSGFP7mp6xDs/wkS0pWpIMwig25k284S8e48qcTJkK8DtNmj8x1Qg/p3MYzeTpHTGOKuQ+7QcK76SZ+FmDxP3mWpIS4IBFlUZ9owmGkZAQa5iAB4WFbkGpUx5Wh5wHtD+DWEMMimzpSegBFWCh7wT2j4UkzO9kqcHxKCdNcwI9xrEy/ZaMpPJGdlSyDmcKUHA8TMD4QDWwt1MS7wqRmB1ZuuoBto0VLYr8Ier/b29OkTBUrMSA1mfUHlcxljvZKigNalrLMG+9ojiMSEqCcuVizGredkvBBlEDVLluZdgwbpAC0sovnOtqcmr58o0jFPsbRLCTe8OQEOA7LIAd6EN8W9xflFJUUCpKVJVcWbyq1zBWD4alK0E5ki7Udt6Wpv6RVi8alyhMozK0UcxNQwOV2B/loH3SM2tgS0FKmKiEqL7UYVZ+XtFuDWHVlDgjVq3YDnSKpzfEU1YPe+w3Fb/ALRclS5RAWB4VZjlZT6AXIJintAUGXLBo5JG4FeTG79IGmrUC4Oaj89akN1hfNRMByqd/X0IvHJcw1L9fvSNVD+kYjaRiGCWoWN/za3+kEYbGBShRjz05wrllzSgGhNbcoOkLdhQ0DHpp84iSRDQ9weEWsHIUfC+Y2UbZSN6EuIacM4SV3SWDgsfhYD1/mFHD8cpDKZOjuHeux5ecNB2pCS5Sn702pHFKXIv8Cs7M4CAGK1KVWpypA2BAB5bwvTw1QSRMKAXqBdtt25wYe2cs2SHd3P8msCY3iCSq7Owah5n6xUZ8z1Kx7YjKWmH8qXJyi9KVLv7x8ialhlJYvdjyoRUfe8MMWpDEkUokBjU6uXd4Ew+EQGIJFCa2cFnFDvtHUnaKIHNmyNqRr61f15QSUFJsybvYdK6xxSBsl73upqg8taxSqeENnJUToXp/MShUVzMRatBoGtF0nE0FWY9C7/KK+4SXIJ5DrA80Mo7j/Ea0mVjY1TOKSTVTmpFrC/tBKOIq0Lg6E0Jv5QkTiSKCrtcPHZMxQJ15e8Q+MnE0K8UQ4JSR+UilamgNTf2jS9n+Gd2gYqa6n/4JamAJH/uLpSWHfnSEfZLg3fqM+eGw6FbVmLNpSN9zsHhr2l7ULJYEAUCUpbKG0T/AGpbzIiY8dbZvx8frBOM8RWolOcqWr/kWbsd9iQ1NA0LwEgDKlLCmvoGMLl8RSHZyo1UTV1E1Jj6XxfKCmla/wA/xFOMuw5G5PXQ1nz0MEtQOAQOh+Yjpw6FJLC5d71t6MB/8RtGem8T02sz1PQxsOzHZyZiUy5ilBEtTvUhVCQ4GVmp84n8TXplg2USMKCoAJBYsAObA2jScG4ShB7woBWKOS9Ws7swDOYa4bCS5KWlsUi6yEhSm3IuKmu0KpGBmY8kIChhAWJBYziKlKToh7nWJSfSZ28fGoK2AcZxq8QCmQrLIfKua4Gc/oR/buReOf7UEAIKcpYFhok9KgUjZYHh5SjKEBkqLDKPCB4QkEaUgWdiUTMudKkhNVBykEs2XOVAUJem0U+JfRSeT2eZ8Wl5SciDXUAvej+kOuxXGu5mFE1KlJWctnYsLasHsY1+GweFnJBWiW/eFLKOYkZyEj4rkChrB/DcFKkzFdzKQkUDpSqtAWUXcXelK1gUK6ZGLW0ZTtb2WEt58lJMo1UB+UnVtE/LpGNOJBcDdvLffyj1nH9pEIxAlrQUy5ifiUCAVeYtpGQ7Udl/w8zvEJKkKNMotqR8zDnH1A010ZdU7L4A5p1bRVX1I15xxEpYPxCu1Qz/ALe8VYie1mahIq42Pq0V4PFpWpgQSKn6En0jPZFt6L1rABapo6WY1oLi4tAi8KZZOdVdQNABTM1REZs4gECob4SB5e8cXiM5AUwNlAGoZt/XziqYmdnqCy6AUJWkAJUQaFthTxaxTQoKKZncqer6JFqDnqTBSlZchcEKDqodCTa7cvOF+KBWokpAcsMlqXI9QH5Q4okUYfErQfDQfesEJ4g5BIcgvViD6x8lmaKUojr0ahX45KiXQkOG8IY/tHcPLGZ0k5Xoyg/u0DBBisoLuKc4nFMTgmalE8CydGAIc82v9mKMXw5c2xDaOw5ECFCcatP5j51hlwnioPhmEh9b21rUXjF8TX+TJ8fwu4f2aT3hE7OzOnLY01U27BtXfSHC+CyXJVKypdmSrQBwN3KiYd8PlS5kvMiclwBUtUuzZQXBajamOd8ELS8tT2KjSyvCpi5cBx6QnCT7YnxuzMY3gxYZQuYKl2qMzOC92LikA4rh+ISU/wBNIzG9S1f8xuZ2MHhKEZTm8VHSRyIqCTWLgDQd2sirUppXpDbnHyy0mebqCwlRNgoiqfRj6wGtRpUu1OtdPMekesfhc1CEkGrKavrA6+zUpTFaUbhrixPyhx5vsRpM8wzr3NC+2/7+0XpwqlXCupOzx6cjszhiHAHMGp2oCbc4I/8ATqNMgFGqbbxr+RfC8TypHCFg0B61h3wHsoqdNHeqySk+KaupITskAOVFmEbOTwjxZQAouwZLuX0cgwXxnEjDj8PLIdPjmqFBmayi/wACbwZ2UoCviXEUZEhEvLIleCUhy77f3TFH4jXazkopvApk45lqSCdA5YfpDCwjRcE4KZzTV/C39JJGhusjQq02HWHn+0gVKkh9mjLKnZo14jAjsUSzqNNhf1MGJ7DyyfjrRw0bWVwlFDc1er/KjwQcAAL+sDmxYoymF7HpQzF/LTWuWNBh0plSsj+BLlzQl6+QvE5hSmpNrkUDftC2ZiUYt1TioYZAcBIYzi9CXH/HsLq6Rnk5OkaKCjtgmGnjHTijNlkIDs7d8XbK7gplvrrGww2FSkqAypqGBKaAJSAEnNalrRjexPGJMtU9TBBZISSlRf4v0poLUjTS+0CWUUhRfKMwzZT0DE625xov10Q7lsaS5TFiwqS2Ya1oArxXgDCSilIQVu2ZykgoBcsKEMwIDbiJJxaiASshVaN1sFJcHzhJwnjw7plLTLV3kwsoqdQzq8R8Qu+2kO0KhphSj/jJr3iiA4u5IJDvWusX4cJBmJZAINgCPyjUWgDB8TlkTB3lSsnMkv8ApBDKJLUId4imTIVOmP4zlQxUdfESBtpEtoBL2uV/UFfy6sphUUcUg7s7xdWKlnCkjMkXVdQFinmNfIwN20mf8ZCwSc1KBhTUJHu8YVWInSZ0taQrPLHeOHoTzFCGLHesU1aJumH9quBKw885iSPiGjprvtqIFwCHYpCUpNgB1Ad9b+sek43DS+K4ILKAiYz5VUyq+eU09oxGE4PMCsmUhiXJNAbXP8xMloVbAhwfvCQFBD6kO9LAeQi/D9hVqJWSFtVyLG2l+lYe4PACWSkoXMPoD5XIhhP4owbuyGbwg5TStARDS8KcUzOYjs4q6/EQCGca8ms8AyMAHAUEBhYu4BuOdTGwHFSsAGWvMdmPqx94jP4QlZBKf+ztUbNygcPhlLj+HihVaCpSXHOKEgbtFkpYTrHQMtE6m52P0ioTCQ/rFKzUkO0SlJNTvCHZOWXMWZmpY6RUUNpWIkvf1gAYcL4vNlTBMlqyqTr9CDSNLgO3ZB/qISTqrU1OvnGQlqTf79YmZRNADCaA9b4bjsLiZP8AT7p6Zx4gqgOiiQXVqBDSRg8g8CikD/rr1Ip0jxaTmRXnaHuAxQmeFBUiYLBS/iP9ijR3/KW5Ewh0eqoWoNmUlRL0UliDsDTyi2jlQSdiAU3sWqDHm+G7TYpHgUpRINUrFQep8XvDCV27mMnNKFOZr6u/rCq/R9G1XKBNUr8zToRrHy8OGJCX8reRetYzSO2STUpmJbRKEkf+Lkw97P8AE/xEtc5YCcOgOpTuoj9NPzE0YO3mInF/B2izEYz8PIVOAAmK8Ep2N6ZwAOrRlMLghNmZDVCS8wl1FajUJJF61V6amCuKYqbi5yEAgKLqADES0WFUlmSkDqTGnwOATKlpQiiU/ZJ3JNSYlrdFoqSDoB6PTzjgmKfKUhtwfo31gqZMSKFXk0LuI8dkyU5lrHIfzCoA4Ep2iibPJBzFg3815RheK9s5kwnuyJadCQHOzPY+UB4rtHOmSiJhDBgTbNYMdx84UovwpNLs1eHR+KOZRbDg0Ff6rHX/APWD/wDLpGhw06UzADZgGtoBGN4T2tBcTA7Fk5AkWAvypFuI7aSx8EpROrqAHsDAo1pA3ezXT8bKRdI6bxFGPl3COlR+9IyWH7bIJHey2BpmQc3qGdukaLAqlzEhcpYUn+1iw2IuIHYg9eJT/wDjEDzp0sfkQOv20W5BAczCKJ+CWeZV/ESDJIXLNcqFef7QDOl/1RllpSl3KnLc3DuT0EWzJa0pOZI1+G3k4gObjFWyEjp9vEsiVNUcxExKV5nBIo60kKuKDRr+emsKZfE0pJYBnu6hlJ2BNPrBqJ5c/GQ/wqSW9x8ornGSB45Mt/463ENybZk4WwjhfaRMqaFEulVFDUpu9Azg26GHnHeGpnJTPkrJTc5fzJ3A33/iMyrAy1Ocsuts2WnLe3yhtw3HLkoTLGUIUphlfw6ks2pLw4NouEWgZWJoNWFNPXSBZkoKsop5u/Ub+hh1xrs6pDKTlUDckE/KkCSeFzQA9eeW/TeLbaLIYQhIcOaeZMXy56piWWMu5ao+YiH4acDYgD8pSQfe8VnEVA+JWoS/ya8CmTkjyCdJijLDEMU1asVJwj6R0WRQIlQsfKLUhuh+cSRhxm3goo5QmwoHyPQRLuWvE86dS0EoCWJCh5kA+j1hDoGwXC1TTSg3NoKzmTmQsAksHFx0P7wx4ZjUoSzM7sdCef8AEBHh6lVmAOXL5vNzcN6ROW99F4pLRSUBbJCg5NtuptBGI4UpI8XsXPtE8Pw1Kk5USwTclZI2YDLUxTPExBFEJOwKqesF+BQVg+LFIyzXnIsMx8SR/YsVHQuOUNpPDhN8eHWZgTUostPNSfzDmnzaM3MmLcKKb+8G8MKlTEiWFBb+EpoQeukJr4NMb8J4QvFzRLHwXWr9A/cmgGppGj7QcbQiWnCyCBJlhmDEq0d2YkmgL1d9Yu45ilyJSMMlT4mcAqYoMClNitRH5iHAJ3UdExne7lsliya5SGOZnBWpy96J5F9YWVKh42E8Ixv4dSlEuVs4ZwGJYA/FQGvV4fp7RKUHIIA1JYEctYRSJAu78/qDeJTi2oHM1bfKmE5XoaiT4nxpTFvCNDr5JPzjLT5KleOYSVG30hwVAlRuf1Ku1dNGinCySti4DXJ0GjbwJgxZIwxvkfmYE4mtmTY3Le3vGix05Ev4lc9PIAbwqwnBlTF94sFIUXqKtoANKbw0/WJohw6Wqm5horBpbxHTQfbwXLwqBRNOv8COmQo0VR+blohstIXpwGcgBOVCdbE9IYYWWqUcyFFCh+kt67+cWd6AkN+8fImuC4PIQrCg1HbGckgHKvQuGc9U6w1Ha5JA/pKc7EU3MZtOHatj9enKPhiPERoB92gsKNhK43LmCvooN/mIzJIJdJA6J+VYywnkpc0iuVxBaKhb8v2hCaNFPRMD/wBRhW4HzFfaK5CV0dlGzgny0hDP4gs/mIb9RPps14rkrUkBlklT+Jyb6AOXg6JwNjipKZaMylITYm7l7aawsTj0kliCdnFPTSE/frUkABC2ahQPZue8TkcQRLU5lpCgzswAGpcJcEdIu0PFo3HZ/jIWkypjEaOfaBOI4JUlQyk5CXBdiNbivlCrD4pJFP8AxNvvpGh4djxPQZa/iA120PMw06FQgnSQTmIB5qUaWr1jhlt8IRyd/cwTxeYZBKTbRmAPOpZ+UBy+IgpcVG9B7QUFHjEzGVHL5wbIxRLflejxYMKBUB4vXIVMKcxCcoYED5iNrMkivEYKUK52OoNidwYoCtj0cmGmCwqZZOdQL0e78tQY6cOgHwIA8r9BpEXRWIkmYhqKDnlrFokBVBfaHc3hiToxoxAH0geTgJgNEpA639YeSDECkYY2KiE7D5t+0MUS/wC92YDpfr6wcjhSms3Vj7QRKwaQ3gHp8qxLdjqhYMKol8xTtp6RJeGUfjJUNIcy8H5Rbh8Al3JdrNtE5FqImwkggtlzZqZf86xt+GcLRgJa8TOk5FJASlGq1mqEJOocOSNoD4fgkzFJU60DN4qOwe5Zw3K5hzN42VFQXKT3Abu5aqzAz+MqfwqIqwtyicvSsfDFYmfOmzFoSM8+ac09ZskG0t9AAzi7Bt4ZYPgyZYdZzq/uZgeSbCHUnBoKScN4g7mWfjHNvzdawuWTV7+nV3tE5WNKiKp5+tttekLJ80rINWr7QeVUNRA0xKBdX39IaBgRKyfAlITZ1PXU0LMHYPrE5MleVgoPcuCB5AaQalQVag30+WsdSi/zPJodioowuBCDmPjWalRAvyA+EQUtROlYiohqXJqPu8VTSXJJZIZq33eEBOavL/EVJqTV3juV66bxMJGhgAimTzbaLB4S5P7+QiJnJS1XUagVj7MTX5wDJKxQTUV5aknnpEcJhSXK1BzVvv0ixAA2fU0jisSE6FTbb+ZhARxc4M3Py5xyXhnqKD73vHZJMxs1htFqlDmdnJgAqXh3Sd+X8QNnIo/39IMTOqRRumnWAia6v7c3hgXJxxcMATY/VvvWKpk91F9bAEPTQv1aKCC7A8v3iXeFr+um3WChWTRN1JY31DeYi7BcWmSlBaVZsr63cF3hYs6LSWJAoDtvX5GOiWxGUEE0d6k75bezw6FZ6TK4ejESRMSsqURQnQ6pI5GkZrEY7IrKpQSymZ2ObV2B8oh2V4qrDTMkzMELLFx8KtF3LDeND2r4CFjvQl9FgAVG9dh7QxHmaJGYZSgltiRXqKGO/hSwDEjk3pU1NY0hSUigHnR4qSf1A120+94MgxF6OHoICWZNyH+t4n/tyXATlAbcmCphAIqHNnH1imdOy1ylyPy3IibZVE04dgyQCeYoB7fOC5EmlSL8x5Gr0gb8UUsENU3U/KlA8WcU4mlAcqGzB7s7O20J2Mt7k5XJSTfUj3gdc4AgBlBqlLU5bmKRxEkeJLBnq1jE8KFFXhJY8tdS/wDiCxdlqp6UPRLDUsGr84nJwi5w+JklwGH1/aDMNggkAzDnUbCjcvmIuSoqbQbNysYjItR+k5YMtGWW7Nc+kQlIcZtN9D66RKZNSNOXyZ9okkKKbMNjSBDYMlYCsyVMoahx73gscYlT/BiU5DYTkCo5zBYjneByqgYAAX/iBJ+FzfCL9fW8OxFvG+BTZAzUXLNpiC6T1/T5wpVIlm4FnoTzhphOLTsJ8BzSyTmlLDpI1p+XrDAcPw2NBVhVCRObxSVUB/6K/aKTJaMyujBBUizBjqwoxvE0ypgqpb7c+u0XTsIuUShSVJUAzHX+I5ncWbztDsRCXKIcnUjegb/MTUXpYCJKlkCop09KR9kJan7e8AFUxZIYAmPld6SAEEAe+3lBMuS1frHVzxbXl+8AyGHwupZ/n5xNB1doplZnfffSLwABYq84QHJmatWprFDg1Jptb3ivEhayBlCQbk7eUXy0AOwqLP70gAIlABk0f7pEC2Znr0/aPgjR6mrvQ620iC5uV3cmEhk5tAdOd4BB3/fz84uXNYWB+/5imcOg8oYj4hjtt6xUpBuAf55RdOl6inm9vnEQg/E9WDwxA0x/+zvuCIIws0FgSUnSv1q0QmijjXeB50na/wBdaQxDVeGQkA5lLULArAodzaNv2W40Jie5UpJUBQPcbdRHnUieUioB5Vr9RDnBY9LhQJSoV6HyvB6FWc/2vxVWkC25fmbRNPDyTQv5t6taDpWEd3Z9QP3IrEEYgZmSCw1oB83jG2a0CTcEAtqqs4aOHAq2vt825fWHXcg6ByHchzC3EcHmrf8ArKD2yhIp1rBkOgNeCUnQPzBJpYu3naB1YYhRK3rVwQ7+dtnhwtK8ocZ0pAAJV4ibFwwECrkywhIWkeIsGcNrasOyaE0icmrgKOgJNPM0g5GNbKGbkBYNq16wPxHhKkK8JCgWNRUPQAVYdYDQooetvYb/AOIrsXQ+ky1KYkkVs9fX6Rckk0FhZ9N+ohfg8RmFfE1jZneCzMUWbXTkGo8Qy0XoQ1SQpzc26fKOz8RVtBT73/zA2RRt8/vWLyoBL0LMOb8oAZRLOpfYD7+6QQqYEgkU1+zSkCzp4DktS94+lzisDM2U/CBqNCdosllGIxhOhIf7vAyAhwQkpINxT5Wg/Gr8Hhq1Q7QtSSB1+v3tDJH+D7QBSe7xaTMRpMHxoHW6h91ifE+DFCO9krE2V+txQcx7QkSaeIB4+E9Y+BakVehodC6bKpvAkrBlM+YSaEnm9IgZ8wfmBGjj7JggFMwhKgETTRJT8C+TXQfbpHycOEjx006GNGqJTsrTiVapSehMFJqLKD6QUrChIF4rUoJIcs4oGqYlxaBNMrUkNf0iKUgDz9Yn3pI0rFglgWvvCKIS0va27fvFc0hA/Udv8RZOBa8L1OTBQEzjFM1ANo6mY9SafdIqUmu0SA0gAipZBFRr/IvyjiVlgWNX/fUxcACGZyaPXk8UzZZBDG1n58vSEB8pZCnr0194l3raX+/3iC1i6jpT+afSI6BnI9vMawATEp6gj26ViiYhRqxAP+NLROWtiH9omk5j5P8AMW5w7JoHJFj5at+8fCYQaG1jWK8XhlKbKQGrq0XyUoADiut7w3QH/9k="/>
          <p:cNvSpPr>
            <a:spLocks noChangeAspect="1" noChangeArrowheads="1"/>
          </p:cNvSpPr>
          <p:nvPr/>
        </p:nvSpPr>
        <p:spPr bwMode="auto">
          <a:xfrm>
            <a:off x="80963" y="-800100"/>
            <a:ext cx="2743200" cy="16668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t1.gstatic.com/images?q=tbn:ANd9GcSmf7jwMKDvG7x7ohBe1930mFWRgIUlu_44qQTGQFuY5zxlyvyFvw"/>
          <p:cNvPicPr>
            <a:picLocks noChangeAspect="1" noChangeArrowheads="1"/>
          </p:cNvPicPr>
          <p:nvPr/>
        </p:nvPicPr>
        <p:blipFill>
          <a:blip r:embed="rId2" cstate="print"/>
          <a:srcRect/>
          <a:stretch>
            <a:fillRect/>
          </a:stretch>
        </p:blipFill>
        <p:spPr bwMode="auto">
          <a:xfrm>
            <a:off x="971600" y="2348880"/>
            <a:ext cx="6912768" cy="3960440"/>
          </a:xfrm>
          <a:prstGeom prst="rect">
            <a:avLst/>
          </a:prstGeom>
          <a:noFill/>
        </p:spPr>
      </p:pic>
      <p:sp>
        <p:nvSpPr>
          <p:cNvPr id="6" name="5 Rectángulo"/>
          <p:cNvSpPr/>
          <p:nvPr/>
        </p:nvSpPr>
        <p:spPr>
          <a:xfrm>
            <a:off x="1331641" y="2492896"/>
            <a:ext cx="2880319" cy="523220"/>
          </a:xfrm>
          <a:prstGeom prst="rect">
            <a:avLst/>
          </a:prstGeom>
        </p:spPr>
        <p:txBody>
          <a:bodyPr wrap="square">
            <a:spAutoFit/>
          </a:bodyPr>
          <a:lstStyle/>
          <a:p>
            <a:r>
              <a:rPr lang="es-ES" sz="2800" b="1" dirty="0" smtClean="0">
                <a:solidFill>
                  <a:srgbClr val="FF0000"/>
                </a:solidFill>
              </a:rPr>
              <a:t>Mateo 13:24-30.</a:t>
            </a:r>
            <a:endParaRPr lang="es-CO" sz="2800" b="1" dirty="0">
              <a:solidFill>
                <a:srgbClr val="FF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blipFill>
            <a:blip r:embed="rId2" cstate="print"/>
            <a:tile tx="0" ty="0" sx="100000" sy="100000" flip="none" algn="tl"/>
          </a:blipFill>
        </p:spPr>
        <p:txBody>
          <a:bodyPr/>
          <a:lstStyle/>
          <a:p>
            <a:pPr>
              <a:buNone/>
            </a:pPr>
            <a:endParaRPr lang="es-ES" dirty="0" smtClean="0"/>
          </a:p>
          <a:p>
            <a:pPr>
              <a:buNone/>
            </a:pPr>
            <a:endParaRPr lang="es-ES" dirty="0" smtClean="0"/>
          </a:p>
          <a:p>
            <a:pPr algn="ctr">
              <a:buNone/>
            </a:pPr>
            <a:r>
              <a:rPr lang="es-ES" sz="5400" dirty="0" smtClean="0">
                <a:latin typeface="Algerian" pitchFamily="82" charset="0"/>
              </a:rPr>
              <a:t>Ser Miembro de Iglesia No Garantiza   la Salvación:</a:t>
            </a:r>
          </a:p>
          <a:p>
            <a:endParaRPr lang="es-CO"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435280" cy="5865515"/>
          </a:xfrm>
        </p:spPr>
        <p:txBody>
          <a:bodyPr>
            <a:normAutofit/>
          </a:bodyPr>
          <a:lstStyle/>
          <a:p>
            <a:pPr>
              <a:buNone/>
            </a:pPr>
            <a:r>
              <a:rPr lang="es-ES" dirty="0" smtClean="0"/>
              <a:t>   </a:t>
            </a:r>
            <a:r>
              <a:rPr lang="es-ES" sz="4600" dirty="0" smtClean="0">
                <a:solidFill>
                  <a:srgbClr val="FF0000"/>
                </a:solidFill>
              </a:rPr>
              <a:t> </a:t>
            </a:r>
            <a:r>
              <a:rPr lang="es-ES" dirty="0" smtClean="0">
                <a:solidFill>
                  <a:srgbClr val="FF0000"/>
                </a:solidFill>
                <a:latin typeface="Algerian" pitchFamily="82" charset="0"/>
              </a:rPr>
              <a:t>Mateo 13:30.</a:t>
            </a:r>
            <a:endParaRPr lang="es-ES" sz="2000" dirty="0" smtClean="0">
              <a:solidFill>
                <a:srgbClr val="FF0000"/>
              </a:solidFill>
              <a:latin typeface="Algerian" pitchFamily="82" charset="0"/>
            </a:endParaRPr>
          </a:p>
          <a:p>
            <a:pPr>
              <a:buNone/>
            </a:pPr>
            <a:r>
              <a:rPr lang="es-ES" b="1" dirty="0" smtClean="0">
                <a:latin typeface="Agency FB" pitchFamily="34" charset="0"/>
              </a:rPr>
              <a:t>“Dejad crecer juntos lo uno y lo otro (la cizaña y el trigo), hasta la ciega”.</a:t>
            </a:r>
          </a:p>
          <a:p>
            <a:endParaRPr lang="es-ES" dirty="0" smtClean="0"/>
          </a:p>
          <a:p>
            <a:pPr>
              <a:buNone/>
            </a:pPr>
            <a:r>
              <a:rPr lang="es-ES" dirty="0" smtClean="0"/>
              <a:t>     </a:t>
            </a:r>
            <a:endParaRPr lang="es-ES" dirty="0"/>
          </a:p>
        </p:txBody>
      </p:sp>
      <p:sp>
        <p:nvSpPr>
          <p:cNvPr id="4" name="3 Rectángulo redondeado"/>
          <p:cNvSpPr/>
          <p:nvPr/>
        </p:nvSpPr>
        <p:spPr>
          <a:xfrm>
            <a:off x="323528" y="2492896"/>
            <a:ext cx="6336704" cy="4032448"/>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La sierva del Señor hace la siguiente declaración: “Es una solemne declaración la que hago a la iglesia, de que</a:t>
            </a:r>
            <a:r>
              <a:rPr lang="es-ES" sz="2400" b="1" u="sng" dirty="0" smtClean="0">
                <a:solidFill>
                  <a:srgbClr val="0070C0"/>
                </a:solidFill>
              </a:rPr>
              <a:t> ni uno de cada veinte de aquellos cuyos nombres están registrados en los libros de la iglesia se halla preparado para terminar su historia terrenal</a:t>
            </a:r>
            <a:r>
              <a:rPr lang="es-ES" sz="2400" dirty="0" smtClean="0"/>
              <a:t>, y que estaría tan ciertamente </a:t>
            </a:r>
            <a:r>
              <a:rPr lang="es-ES" sz="2400" b="1" u="sng" dirty="0" smtClean="0">
                <a:solidFill>
                  <a:srgbClr val="0070C0"/>
                </a:solidFill>
              </a:rPr>
              <a:t>sin Dios y sin esperanza en el mundo como el pecador común</a:t>
            </a:r>
            <a:r>
              <a:rPr lang="es-ES" sz="2400" b="1" dirty="0" smtClean="0">
                <a:solidFill>
                  <a:srgbClr val="0070C0"/>
                </a:solidFill>
              </a:rPr>
              <a:t>” </a:t>
            </a:r>
            <a:r>
              <a:rPr lang="es-ES" sz="2400" dirty="0" smtClean="0"/>
              <a:t>.-SC 52 (1893).</a:t>
            </a:r>
            <a:br>
              <a:rPr lang="es-ES" sz="2400" dirty="0" smtClean="0"/>
            </a:br>
            <a:endParaRPr lang="es-CO" sz="2400" dirty="0"/>
          </a:p>
        </p:txBody>
      </p:sp>
      <p:pic>
        <p:nvPicPr>
          <p:cNvPr id="13316" name="Picture 4" descr="http://t1.gstatic.com/images?q=tbn:ANd9GcTdZDDL2Glj-NUe1cQvtpCbdFFp7XR7wRGngZ4XPJxCFd0tfbqD0w"/>
          <p:cNvPicPr>
            <a:picLocks noChangeAspect="1" noChangeArrowheads="1"/>
          </p:cNvPicPr>
          <p:nvPr/>
        </p:nvPicPr>
        <p:blipFill>
          <a:blip r:embed="rId2" cstate="print"/>
          <a:srcRect/>
          <a:stretch>
            <a:fillRect/>
          </a:stretch>
        </p:blipFill>
        <p:spPr bwMode="auto">
          <a:xfrm>
            <a:off x="6876256" y="4725144"/>
            <a:ext cx="2088232" cy="1800200"/>
          </a:xfrm>
          <a:prstGeom prst="rect">
            <a:avLst/>
          </a:prstGeom>
          <a:noFill/>
        </p:spPr>
      </p:pic>
      <p:pic>
        <p:nvPicPr>
          <p:cNvPr id="13318" name="Picture 6" descr="http://t0.gstatic.com/images?q=tbn:ANd9GcQcXyduXvXiZPwJQgWcAxdvIKiW_aGsGxctXQ2fhoYqYUkPBSuT"/>
          <p:cNvPicPr>
            <a:picLocks noChangeAspect="1" noChangeArrowheads="1"/>
          </p:cNvPicPr>
          <p:nvPr/>
        </p:nvPicPr>
        <p:blipFill>
          <a:blip r:embed="rId3" cstate="print"/>
          <a:srcRect/>
          <a:stretch>
            <a:fillRect/>
          </a:stretch>
        </p:blipFill>
        <p:spPr bwMode="auto">
          <a:xfrm>
            <a:off x="6804248" y="1772816"/>
            <a:ext cx="2016224" cy="1656184"/>
          </a:xfrm>
          <a:prstGeom prst="rect">
            <a:avLst/>
          </a:prstGeom>
          <a:noFill/>
        </p:spPr>
      </p:pic>
      <p:sp>
        <p:nvSpPr>
          <p:cNvPr id="7" name="6 Rectángulo"/>
          <p:cNvSpPr/>
          <p:nvPr/>
        </p:nvSpPr>
        <p:spPr>
          <a:xfrm>
            <a:off x="6804248" y="3356992"/>
            <a:ext cx="2016224" cy="1200329"/>
          </a:xfrm>
          <a:prstGeom prst="rect">
            <a:avLst/>
          </a:prstGeom>
        </p:spPr>
        <p:txBody>
          <a:bodyPr wrap="square">
            <a:spAutoFit/>
          </a:bodyPr>
          <a:lstStyle/>
          <a:p>
            <a:pPr algn="ctr"/>
            <a:r>
              <a:rPr lang="es-ES" dirty="0" smtClean="0"/>
              <a:t>A simple vista no se diferencian, pero al comer el fruto de la cizaña, es dañino.</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318"/>
                                        </p:tgtEl>
                                        <p:attrNameLst>
                                          <p:attrName>style.visibility</p:attrName>
                                        </p:attrNameLst>
                                      </p:cBhvr>
                                      <p:to>
                                        <p:strVal val="visible"/>
                                      </p:to>
                                    </p:set>
                                    <p:anim to="" calcmode="lin" valueType="num">
                                      <p:cBhvr>
                                        <p:cTn id="17" dur="1" fill="hold"/>
                                        <p:tgtEl>
                                          <p:spTgt spid="1331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3316"/>
                                        </p:tgtEl>
                                        <p:attrNameLst>
                                          <p:attrName>style.visibility</p:attrName>
                                        </p:attrNameLst>
                                      </p:cBhvr>
                                      <p:to>
                                        <p:strVal val="visible"/>
                                      </p:to>
                                    </p:set>
                                    <p:anim to="" calcmode="lin" valueType="num">
                                      <p:cBhvr>
                                        <p:cTn id="22" dur="1" fill="hold"/>
                                        <p:tgtEl>
                                          <p:spTgt spid="1331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5760640" cy="6264696"/>
          </a:xfrm>
        </p:spPr>
        <p:txBody>
          <a:bodyPr>
            <a:normAutofit fontScale="85000" lnSpcReduction="20000"/>
          </a:bodyPr>
          <a:lstStyle/>
          <a:p>
            <a:pPr algn="ctr">
              <a:buNone/>
            </a:pPr>
            <a:r>
              <a:rPr lang="es-ES" dirty="0" smtClean="0"/>
              <a:t>   Aquellos que han tenido oportunidades de </a:t>
            </a:r>
            <a:r>
              <a:rPr lang="es-ES" u="sng" dirty="0" smtClean="0">
                <a:solidFill>
                  <a:srgbClr val="0070C0"/>
                </a:solidFill>
              </a:rPr>
              <a:t>oír y recibir la verdad</a:t>
            </a:r>
            <a:r>
              <a:rPr lang="es-ES" dirty="0" smtClean="0">
                <a:solidFill>
                  <a:srgbClr val="0070C0"/>
                </a:solidFill>
              </a:rPr>
              <a:t> </a:t>
            </a:r>
            <a:r>
              <a:rPr lang="es-ES" dirty="0" smtClean="0"/>
              <a:t>y que se han unido a la</a:t>
            </a:r>
            <a:r>
              <a:rPr lang="es-ES" dirty="0" smtClean="0">
                <a:solidFill>
                  <a:srgbClr val="0070C0"/>
                </a:solidFill>
              </a:rPr>
              <a:t> Iglesia Adventista del Séptimo Día</a:t>
            </a:r>
            <a:r>
              <a:rPr lang="es-ES" dirty="0" smtClean="0"/>
              <a:t>, llamándose el</a:t>
            </a:r>
            <a:r>
              <a:rPr lang="es-ES" dirty="0" smtClean="0">
                <a:solidFill>
                  <a:srgbClr val="0070C0"/>
                </a:solidFill>
              </a:rPr>
              <a:t> </a:t>
            </a:r>
            <a:r>
              <a:rPr lang="es-ES" dirty="0" smtClean="0"/>
              <a:t>pueblo de Dios que</a:t>
            </a:r>
            <a:r>
              <a:rPr lang="es-ES" dirty="0" smtClean="0">
                <a:solidFill>
                  <a:srgbClr val="0070C0"/>
                </a:solidFill>
              </a:rPr>
              <a:t> guarda los mandamientos, </a:t>
            </a:r>
            <a:r>
              <a:rPr lang="es-ES" dirty="0" smtClean="0">
                <a:solidFill>
                  <a:srgbClr val="FF0000"/>
                </a:solidFill>
              </a:rPr>
              <a:t>(Nota. Dios trabaja con ellos a través del estudio, oraciones y mensajes  con el fin de  que sus caracteres sean transformados).</a:t>
            </a:r>
          </a:p>
          <a:p>
            <a:pPr algn="ctr">
              <a:buNone/>
            </a:pPr>
            <a:endParaRPr lang="es-ES" dirty="0" smtClean="0"/>
          </a:p>
          <a:p>
            <a:pPr algn="ctr">
              <a:buNone/>
            </a:pPr>
            <a:r>
              <a:rPr lang="es-ES" dirty="0" smtClean="0"/>
              <a:t> y sin embargo no poseen más </a:t>
            </a:r>
            <a:r>
              <a:rPr lang="es-ES" u="sng" dirty="0" smtClean="0">
                <a:solidFill>
                  <a:srgbClr val="0070C0"/>
                </a:solidFill>
              </a:rPr>
              <a:t>vitalidad </a:t>
            </a:r>
            <a:r>
              <a:rPr lang="es-ES" dirty="0" smtClean="0"/>
              <a:t>ni </a:t>
            </a:r>
            <a:r>
              <a:rPr lang="es-ES" u="sng" dirty="0" smtClean="0">
                <a:solidFill>
                  <a:srgbClr val="0070C0"/>
                </a:solidFill>
              </a:rPr>
              <a:t>consagración</a:t>
            </a:r>
            <a:r>
              <a:rPr lang="es-ES" dirty="0" smtClean="0"/>
              <a:t> a Dios que las iglesias </a:t>
            </a:r>
            <a:r>
              <a:rPr lang="es-ES" dirty="0" smtClean="0">
                <a:solidFill>
                  <a:srgbClr val="0070C0"/>
                </a:solidFill>
              </a:rPr>
              <a:t>nominales</a:t>
            </a:r>
            <a:r>
              <a:rPr lang="es-ES" dirty="0" smtClean="0"/>
              <a:t>, recibirán las </a:t>
            </a:r>
            <a:r>
              <a:rPr lang="es-ES" dirty="0" smtClean="0">
                <a:solidFill>
                  <a:srgbClr val="0070C0"/>
                </a:solidFill>
              </a:rPr>
              <a:t>plagas de Dios </a:t>
            </a:r>
            <a:r>
              <a:rPr lang="es-ES" dirty="0" smtClean="0"/>
              <a:t>tan ciertamente como las iglesias que se </a:t>
            </a:r>
            <a:r>
              <a:rPr lang="es-ES" dirty="0" smtClean="0">
                <a:solidFill>
                  <a:srgbClr val="0070C0"/>
                </a:solidFill>
              </a:rPr>
              <a:t>oponen a la ley divina</a:t>
            </a:r>
            <a:r>
              <a:rPr lang="es-ES" dirty="0" smtClean="0"/>
              <a:t>.-19MR 176 (1898). </a:t>
            </a:r>
          </a:p>
          <a:p>
            <a:endParaRPr lang="es-CO" dirty="0"/>
          </a:p>
        </p:txBody>
      </p:sp>
      <p:pic>
        <p:nvPicPr>
          <p:cNvPr id="45058" name="Picture 2" descr="http://t2.gstatic.com/images?q=tbn:ANd9GcQMI9AnjT_nHz3Dzt9f5wESrsrJDjIJTxlB2gWHCgHtTk0mnoEokw"/>
          <p:cNvPicPr>
            <a:picLocks noChangeAspect="1" noChangeArrowheads="1"/>
          </p:cNvPicPr>
          <p:nvPr/>
        </p:nvPicPr>
        <p:blipFill>
          <a:blip r:embed="rId2" cstate="print"/>
          <a:srcRect/>
          <a:stretch>
            <a:fillRect/>
          </a:stretch>
        </p:blipFill>
        <p:spPr bwMode="auto">
          <a:xfrm>
            <a:off x="6228184" y="476672"/>
            <a:ext cx="2664296" cy="3744416"/>
          </a:xfrm>
          <a:prstGeom prst="rect">
            <a:avLst/>
          </a:prstGeom>
          <a:noFill/>
        </p:spPr>
      </p:pic>
      <p:sp>
        <p:nvSpPr>
          <p:cNvPr id="4" name="3 Rectángulo"/>
          <p:cNvSpPr/>
          <p:nvPr/>
        </p:nvSpPr>
        <p:spPr>
          <a:xfrm>
            <a:off x="6228184" y="4365104"/>
            <a:ext cx="2664296" cy="2215991"/>
          </a:xfrm>
          <a:prstGeom prst="rect">
            <a:avLst/>
          </a:prstGeom>
        </p:spPr>
        <p:txBody>
          <a:bodyPr wrap="square">
            <a:spAutoFit/>
          </a:bodyPr>
          <a:lstStyle/>
          <a:p>
            <a:pPr algn="ctr"/>
            <a:r>
              <a:rPr lang="es-ES" sz="2000" b="1" dirty="0" smtClean="0">
                <a:solidFill>
                  <a:srgbClr val="FF0000"/>
                </a:solidFill>
              </a:rPr>
              <a:t>Las iglesias nominales al no aceptar la observancia del sábado, han pisoteado todos los diez Mandamientos </a:t>
            </a:r>
            <a:r>
              <a:rPr lang="es-ES" dirty="0" smtClean="0"/>
              <a:t>(Léase Sant.2:10-12).</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5058"/>
                                        </p:tgtEl>
                                        <p:attrNameLst>
                                          <p:attrName>style.visibility</p:attrName>
                                        </p:attrNameLst>
                                      </p:cBhvr>
                                      <p:to>
                                        <p:strVal val="visible"/>
                                      </p:to>
                                    </p:set>
                                    <p:anim to="" calcmode="lin" valueType="num">
                                      <p:cBhvr>
                                        <p:cTn id="12" dur="1" fill="hold"/>
                                        <p:tgtEl>
                                          <p:spTgt spid="4505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192688"/>
          </a:xfrm>
          <a:solidFill>
            <a:schemeClr val="accent5">
              <a:lumMod val="20000"/>
              <a:lumOff val="80000"/>
            </a:schemeClr>
          </a:solidFill>
        </p:spPr>
        <p:txBody>
          <a:bodyPr/>
          <a:lstStyle/>
          <a:p>
            <a:pPr>
              <a:buNone/>
            </a:pPr>
            <a:r>
              <a:rPr lang="es-CO" dirty="0" smtClean="0"/>
              <a:t>    </a:t>
            </a:r>
            <a:r>
              <a:rPr lang="es-CO" sz="6600" dirty="0" smtClean="0">
                <a:latin typeface="Algerian" pitchFamily="82" charset="0"/>
              </a:rPr>
              <a:t>La paja será separada del trigo</a:t>
            </a:r>
            <a:endParaRPr lang="es-CO" sz="6600" dirty="0">
              <a:latin typeface="Algerian" pitchFamily="82" charset="0"/>
            </a:endParaRPr>
          </a:p>
        </p:txBody>
      </p:sp>
      <p:pic>
        <p:nvPicPr>
          <p:cNvPr id="56322" name="Picture 2" descr="http://t1.gstatic.com/images?q=tbn:ANd9GcSBTCJOQcRqbWchxcA7M_xSpjeIAOKTb9CIp4gmkqiBpCNz0HLLtA"/>
          <p:cNvPicPr>
            <a:picLocks noChangeAspect="1" noChangeArrowheads="1"/>
          </p:cNvPicPr>
          <p:nvPr/>
        </p:nvPicPr>
        <p:blipFill>
          <a:blip r:embed="rId2" cstate="print"/>
          <a:srcRect/>
          <a:stretch>
            <a:fillRect/>
          </a:stretch>
        </p:blipFill>
        <p:spPr bwMode="auto">
          <a:xfrm>
            <a:off x="3491880" y="2420888"/>
            <a:ext cx="5328592" cy="40324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6322"/>
                                        </p:tgtEl>
                                        <p:attrNameLst>
                                          <p:attrName>style.visibility</p:attrName>
                                        </p:attrNameLst>
                                      </p:cBhvr>
                                      <p:to>
                                        <p:strVal val="visible"/>
                                      </p:to>
                                    </p:set>
                                    <p:anim calcmode="lin" valueType="num">
                                      <p:cBhvr additive="base">
                                        <p:cTn id="7" dur="500" fill="hold"/>
                                        <p:tgtEl>
                                          <p:spTgt spid="56322"/>
                                        </p:tgtEl>
                                        <p:attrNameLst>
                                          <p:attrName>ppt_x</p:attrName>
                                        </p:attrNameLst>
                                      </p:cBhvr>
                                      <p:tavLst>
                                        <p:tav tm="0">
                                          <p:val>
                                            <p:strVal val="#ppt_x"/>
                                          </p:val>
                                        </p:tav>
                                        <p:tav tm="100000">
                                          <p:val>
                                            <p:strVal val="#ppt_x"/>
                                          </p:val>
                                        </p:tav>
                                      </p:tavLst>
                                    </p:anim>
                                    <p:anim calcmode="lin" valueType="num">
                                      <p:cBhvr additive="base">
                                        <p:cTn id="8" dur="500" fill="hold"/>
                                        <p:tgtEl>
                                          <p:spTgt spid="563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994122"/>
          </a:xfrm>
        </p:spPr>
        <p:txBody>
          <a:bodyPr>
            <a:normAutofit fontScale="90000"/>
          </a:bodyPr>
          <a:lstStyle/>
          <a:p>
            <a:r>
              <a:rPr lang="es-ES" b="1" dirty="0" smtClean="0"/>
              <a:t> </a:t>
            </a:r>
            <a:br>
              <a:rPr lang="es-ES" b="1" dirty="0" smtClean="0"/>
            </a:br>
            <a:r>
              <a:rPr lang="es-ES" b="1" dirty="0" smtClean="0">
                <a:latin typeface="Algerian" pitchFamily="82" charset="0"/>
              </a:rPr>
              <a:t>La Paja Separada del Trigo:</a:t>
            </a:r>
            <a:r>
              <a:rPr lang="es-ES" dirty="0" smtClean="0">
                <a:latin typeface="Algerian" pitchFamily="82" charset="0"/>
              </a:rPr>
              <a:t/>
            </a:r>
            <a:br>
              <a:rPr lang="es-ES" dirty="0" smtClean="0">
                <a:latin typeface="Algerian" pitchFamily="82" charset="0"/>
              </a:rPr>
            </a:br>
            <a:r>
              <a:rPr lang="es-ES" dirty="0" smtClean="0"/>
              <a:t> </a:t>
            </a:r>
            <a:endParaRPr lang="es-CO" dirty="0"/>
          </a:p>
        </p:txBody>
      </p:sp>
      <p:sp>
        <p:nvSpPr>
          <p:cNvPr id="3" name="2 Marcador de contenido"/>
          <p:cNvSpPr>
            <a:spLocks noGrp="1"/>
          </p:cNvSpPr>
          <p:nvPr>
            <p:ph idx="1"/>
          </p:nvPr>
        </p:nvSpPr>
        <p:spPr>
          <a:xfrm>
            <a:off x="457200" y="1600200"/>
            <a:ext cx="5194920" cy="4525963"/>
          </a:xfrm>
          <a:solidFill>
            <a:schemeClr val="bg1"/>
          </a:solidFill>
        </p:spPr>
        <p:txBody>
          <a:bodyPr>
            <a:normAutofit/>
          </a:bodyPr>
          <a:lstStyle/>
          <a:p>
            <a:pPr>
              <a:buNone/>
            </a:pPr>
            <a:r>
              <a:rPr lang="es-ES" b="1" dirty="0" smtClean="0"/>
              <a:t>   </a:t>
            </a:r>
            <a:r>
              <a:rPr lang="es-ES" dirty="0" smtClean="0"/>
              <a:t> </a:t>
            </a:r>
          </a:p>
          <a:p>
            <a:pPr algn="ctr">
              <a:buNone/>
            </a:pPr>
            <a:r>
              <a:rPr lang="es-ES" dirty="0" smtClean="0"/>
              <a:t>    En la iglesia ocurrirán </a:t>
            </a:r>
            <a:r>
              <a:rPr lang="es-ES" u="sng" dirty="0" smtClean="0">
                <a:solidFill>
                  <a:srgbClr val="0070C0"/>
                </a:solidFill>
              </a:rPr>
              <a:t>divisiones</a:t>
            </a:r>
            <a:r>
              <a:rPr lang="es-ES" dirty="0" smtClean="0"/>
              <a:t>. Se formarán </a:t>
            </a:r>
            <a:r>
              <a:rPr lang="es-ES" u="sng" dirty="0" smtClean="0">
                <a:solidFill>
                  <a:srgbClr val="0070C0"/>
                </a:solidFill>
              </a:rPr>
              <a:t>dos</a:t>
            </a:r>
            <a:r>
              <a:rPr lang="es-ES" dirty="0" smtClean="0"/>
              <a:t> grupos. El trigo y la cizaña crecerán juntos hasta el momento de la cosecha.-2MS 130 (1896). 177</a:t>
            </a:r>
            <a:br>
              <a:rPr lang="es-ES" dirty="0" smtClean="0"/>
            </a:br>
            <a:endParaRPr lang="es-ES" dirty="0"/>
          </a:p>
        </p:txBody>
      </p:sp>
      <p:pic>
        <p:nvPicPr>
          <p:cNvPr id="12290" name="Picture 2" descr="http://t2.gstatic.com/images?q=tbn:ANd9GcSd8PglDj8OmWyIf6_-BT9VcumewlDn4u0xACK3BIzGv1Naendy"/>
          <p:cNvPicPr>
            <a:picLocks noChangeAspect="1" noChangeArrowheads="1"/>
          </p:cNvPicPr>
          <p:nvPr/>
        </p:nvPicPr>
        <p:blipFill>
          <a:blip r:embed="rId2" cstate="print"/>
          <a:srcRect/>
          <a:stretch>
            <a:fillRect/>
          </a:stretch>
        </p:blipFill>
        <p:spPr bwMode="auto">
          <a:xfrm>
            <a:off x="5796136" y="1556792"/>
            <a:ext cx="2952328" cy="3168352"/>
          </a:xfrm>
          <a:prstGeom prst="rect">
            <a:avLst/>
          </a:prstGeom>
          <a:noFill/>
        </p:spPr>
      </p:pic>
      <p:sp>
        <p:nvSpPr>
          <p:cNvPr id="5" name="4 Rectángulo"/>
          <p:cNvSpPr/>
          <p:nvPr/>
        </p:nvSpPr>
        <p:spPr>
          <a:xfrm>
            <a:off x="5652120" y="4941168"/>
            <a:ext cx="3168352" cy="2031325"/>
          </a:xfrm>
          <a:prstGeom prst="rect">
            <a:avLst/>
          </a:prstGeom>
        </p:spPr>
        <p:txBody>
          <a:bodyPr wrap="square">
            <a:spAutoFit/>
          </a:bodyPr>
          <a:lstStyle/>
          <a:p>
            <a:pPr algn="ctr"/>
            <a:r>
              <a:rPr lang="es-ES" b="1" dirty="0" smtClean="0">
                <a:solidFill>
                  <a:srgbClr val="FF0000"/>
                </a:solidFill>
              </a:rPr>
              <a:t>”Y al tiempo de la siega yo diré a los segadores:  Arrancad primero la cizaña, y atadla en manojos para quemarla, pero juntad el trigo en mi granero”</a:t>
            </a:r>
            <a:r>
              <a:rPr lang="es-ES" dirty="0" smtClean="0"/>
              <a:t> (Mat.13:30) </a:t>
            </a:r>
            <a:br>
              <a:rPr lang="es-ES" dirty="0" smtClean="0"/>
            </a:br>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2290"/>
                                        </p:tgtEl>
                                        <p:attrNameLst>
                                          <p:attrName>style.visibility</p:attrName>
                                        </p:attrNameLst>
                                      </p:cBhvr>
                                      <p:to>
                                        <p:strVal val="visible"/>
                                      </p:to>
                                    </p:set>
                                    <p:anim to="" calcmode="lin" valueType="num">
                                      <p:cBhvr>
                                        <p:cTn id="17" dur="1" fill="hold"/>
                                        <p:tgtEl>
                                          <p:spTgt spid="1229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906888" cy="5544616"/>
          </a:xfrm>
        </p:spPr>
        <p:txBody>
          <a:bodyPr>
            <a:normAutofit fontScale="92500" lnSpcReduction="10000"/>
          </a:bodyPr>
          <a:lstStyle/>
          <a:p>
            <a:pPr algn="ctr">
              <a:buNone/>
            </a:pPr>
            <a:r>
              <a:rPr lang="es-ES" dirty="0" smtClean="0"/>
              <a:t>   Habrá un zarandeo del cedazo. A su tiempo la paja debe ser separada del trigo. Debido a que la iniquidad abunda, el amor de muchos se ha enfriado. </a:t>
            </a:r>
          </a:p>
          <a:p>
            <a:pPr algn="ctr">
              <a:buNone/>
            </a:pPr>
            <a:endParaRPr lang="es-ES" dirty="0" smtClean="0"/>
          </a:p>
          <a:p>
            <a:pPr algn="ctr">
              <a:buNone/>
            </a:pPr>
            <a:r>
              <a:rPr lang="es-ES" dirty="0" smtClean="0"/>
              <a:t>Es precisamente el tiempo cuando lo genuino será lo más fuerte. Carta 46, 1887. (Estos quedarán en la zaranda)</a:t>
            </a:r>
            <a:endParaRPr lang="es-CO" dirty="0"/>
          </a:p>
        </p:txBody>
      </p:sp>
      <p:pic>
        <p:nvPicPr>
          <p:cNvPr id="28674" name="Picture 2" descr="http://t1.gstatic.com/images?q=tbn:ANd9GcRAOmCO3LVJqyPD1xSanqRKFG-uIUBosY1RvMxyEHdHiITeBnbL"/>
          <p:cNvPicPr>
            <a:picLocks noChangeAspect="1" noChangeArrowheads="1"/>
          </p:cNvPicPr>
          <p:nvPr/>
        </p:nvPicPr>
        <p:blipFill>
          <a:blip r:embed="rId2" cstate="print"/>
          <a:srcRect/>
          <a:stretch>
            <a:fillRect/>
          </a:stretch>
        </p:blipFill>
        <p:spPr bwMode="auto">
          <a:xfrm>
            <a:off x="5652120" y="620688"/>
            <a:ext cx="3024336" cy="3240360"/>
          </a:xfrm>
          <a:prstGeom prst="rect">
            <a:avLst/>
          </a:prstGeom>
          <a:noFill/>
        </p:spPr>
      </p:pic>
      <p:sp>
        <p:nvSpPr>
          <p:cNvPr id="5" name="4 Rectángulo"/>
          <p:cNvSpPr/>
          <p:nvPr/>
        </p:nvSpPr>
        <p:spPr>
          <a:xfrm>
            <a:off x="5508104" y="4077072"/>
            <a:ext cx="3312368" cy="1754326"/>
          </a:xfrm>
          <a:prstGeom prst="rect">
            <a:avLst/>
          </a:prstGeom>
        </p:spPr>
        <p:txBody>
          <a:bodyPr wrap="square">
            <a:spAutoFit/>
          </a:bodyPr>
          <a:lstStyle/>
          <a:p>
            <a:pPr algn="ctr"/>
            <a:r>
              <a:rPr lang="es-CO" dirty="0" smtClean="0"/>
              <a:t>“</a:t>
            </a:r>
            <a:r>
              <a:rPr lang="es-CO" b="1" dirty="0" smtClean="0">
                <a:solidFill>
                  <a:srgbClr val="FF0000"/>
                </a:solidFill>
              </a:rPr>
              <a:t> Porque he aquí yo mandaré, y haré que la Casa de Israel sea zarandeada ….como se zarandea el grano en un harnero, y no cae un granito a tierra</a:t>
            </a:r>
            <a:r>
              <a:rPr lang="es-CO" dirty="0" smtClean="0"/>
              <a:t>”. Amós 9:9. </a:t>
            </a:r>
            <a:r>
              <a:rPr lang="es-CO" u="sng" dirty="0" smtClean="0"/>
              <a:t>¿Qué es un zarandeo?</a:t>
            </a:r>
            <a:r>
              <a:rPr lang="es-CO" dirty="0" smtClean="0"/>
              <a:t> </a:t>
            </a:r>
            <a:endParaRPr lang="es-CO" dirty="0"/>
          </a:p>
        </p:txBody>
      </p:sp>
      <p:sp>
        <p:nvSpPr>
          <p:cNvPr id="6" name="5 Rectángulo"/>
          <p:cNvSpPr/>
          <p:nvPr/>
        </p:nvSpPr>
        <p:spPr>
          <a:xfrm>
            <a:off x="395536" y="6021288"/>
            <a:ext cx="8208912" cy="646331"/>
          </a:xfrm>
          <a:prstGeom prst="rect">
            <a:avLst/>
          </a:prstGeom>
          <a:solidFill>
            <a:srgbClr val="FFFF00"/>
          </a:solidFill>
        </p:spPr>
        <p:txBody>
          <a:bodyPr wrap="square">
            <a:spAutoFit/>
          </a:bodyPr>
          <a:lstStyle/>
          <a:p>
            <a:pPr algn="ctr"/>
            <a:r>
              <a:rPr lang="es-CO" dirty="0" smtClean="0"/>
              <a:t>Zarandeo es un vocablo figurativo que designa un </a:t>
            </a:r>
            <a:r>
              <a:rPr lang="es-CO" b="1" u="sng" dirty="0" smtClean="0"/>
              <a:t>sacudimiento</a:t>
            </a:r>
            <a:r>
              <a:rPr lang="es-CO" dirty="0" smtClean="0"/>
              <a:t> de la iglesia para hacer una </a:t>
            </a:r>
            <a:r>
              <a:rPr lang="es-CO" b="1" u="sng" dirty="0" smtClean="0"/>
              <a:t>separación entre el verdadero hijo de Dios y el que aparenta serlo. </a:t>
            </a:r>
            <a:endParaRPr lang="es-CO" b="1" u="sng"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 to="" calcmode="lin" valueType="num">
                                      <p:cBhvr>
                                        <p:cTn id="7" dur="1" fill="hold"/>
                                        <p:tgtEl>
                                          <p:spTgt spid="286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p:cTn id="22"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5">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diamond(in)">
                                      <p:cBhvr>
                                        <p:cTn id="2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47106" name="Picture 2" descr="http://t0.gstatic.com/images?q=tbn:ANd9GcRYET_encGBfhuFy5OKn42BezCB_exLRVwhI0jLjktvtIhQ4UO4sw"/>
          <p:cNvPicPr>
            <a:picLocks noChangeAspect="1" noChangeArrowheads="1"/>
          </p:cNvPicPr>
          <p:nvPr/>
        </p:nvPicPr>
        <p:blipFill>
          <a:blip r:embed="rId2" cstate="print"/>
          <a:srcRect/>
          <a:stretch>
            <a:fillRect/>
          </a:stretch>
        </p:blipFill>
        <p:spPr bwMode="auto">
          <a:xfrm>
            <a:off x="467544" y="1484784"/>
            <a:ext cx="8208912" cy="4824536"/>
          </a:xfrm>
          <a:prstGeom prst="rect">
            <a:avLst/>
          </a:prstGeom>
          <a:noFill/>
        </p:spPr>
      </p:pic>
      <p:sp>
        <p:nvSpPr>
          <p:cNvPr id="5" name="4 Rectángulo"/>
          <p:cNvSpPr/>
          <p:nvPr/>
        </p:nvSpPr>
        <p:spPr>
          <a:xfrm>
            <a:off x="467544" y="260648"/>
            <a:ext cx="8280920" cy="923330"/>
          </a:xfrm>
          <a:prstGeom prst="rect">
            <a:avLst/>
          </a:prstGeom>
        </p:spPr>
        <p:txBody>
          <a:bodyPr wrap="square">
            <a:spAutoFit/>
          </a:bodyPr>
          <a:lstStyle/>
          <a:p>
            <a:pPr algn="ctr"/>
            <a:r>
              <a:rPr lang="es-ES" sz="5400" dirty="0" smtClean="0"/>
              <a:t>   </a:t>
            </a:r>
            <a:r>
              <a:rPr lang="es-ES" sz="5400" dirty="0" smtClean="0">
                <a:latin typeface="Algerian" pitchFamily="82" charset="0"/>
              </a:rPr>
              <a:t>Zaranda doble</a:t>
            </a:r>
            <a:endParaRPr lang="es-CO" sz="5400" dirty="0">
              <a:latin typeface="Algerian" pitchFamily="82" charset="0"/>
            </a:endParaRPr>
          </a:p>
        </p:txBody>
      </p:sp>
      <p:sp>
        <p:nvSpPr>
          <p:cNvPr id="6" name="5 Flecha derecha"/>
          <p:cNvSpPr/>
          <p:nvPr/>
        </p:nvSpPr>
        <p:spPr>
          <a:xfrm rot="1681251">
            <a:off x="705664" y="1564181"/>
            <a:ext cx="3366280" cy="154772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Dios primero zarandea el mundo, y lo que queda en la zaranda lo lleva a la iglesia</a:t>
            </a:r>
            <a:endParaRPr lang="es-CO" dirty="0"/>
          </a:p>
        </p:txBody>
      </p:sp>
      <p:sp>
        <p:nvSpPr>
          <p:cNvPr id="7" name="6 Flecha derecha"/>
          <p:cNvSpPr/>
          <p:nvPr/>
        </p:nvSpPr>
        <p:spPr>
          <a:xfrm rot="2418151">
            <a:off x="-256519" y="3300796"/>
            <a:ext cx="2630469" cy="148894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Allí son zarandeados otra vez con malla más fina. Santificación</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7106"/>
                                        </p:tgtEl>
                                        <p:attrNameLst>
                                          <p:attrName>style.visibility</p:attrName>
                                        </p:attrNameLst>
                                      </p:cBhvr>
                                      <p:to>
                                        <p:strVal val="visible"/>
                                      </p:to>
                                    </p:set>
                                    <p:anim to="" calcmode="lin" valueType="num">
                                      <p:cBhvr>
                                        <p:cTn id="7" dur="1" fill="hold"/>
                                        <p:tgtEl>
                                          <p:spTgt spid="4710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1052736"/>
          </a:xfrm>
        </p:spPr>
        <p:txBody>
          <a:bodyPr>
            <a:normAutofit/>
          </a:bodyPr>
          <a:lstStyle/>
          <a:p>
            <a:r>
              <a:rPr lang="es-CO" sz="3200" dirty="0" smtClean="0">
                <a:latin typeface="Algerian" pitchFamily="82" charset="0"/>
              </a:rPr>
              <a:t>Zaranda en el Santuario terrenal</a:t>
            </a:r>
            <a:endParaRPr lang="es-CO" sz="3200" dirty="0">
              <a:latin typeface="Algerian" pitchFamily="82" charset="0"/>
            </a:endParaRPr>
          </a:p>
        </p:txBody>
      </p:sp>
      <p:pic>
        <p:nvPicPr>
          <p:cNvPr id="48130" name="Picture 2" descr="http://t3.gstatic.com/images?q=tbn:ANd9GcR_4Jc-oSIALVTuVoIGB64NW3yrzS77klkwKAoUcTLMdiQPKq43aA"/>
          <p:cNvPicPr>
            <a:picLocks noChangeAspect="1" noChangeArrowheads="1"/>
          </p:cNvPicPr>
          <p:nvPr/>
        </p:nvPicPr>
        <p:blipFill>
          <a:blip r:embed="rId2" cstate="print"/>
          <a:srcRect/>
          <a:stretch>
            <a:fillRect/>
          </a:stretch>
        </p:blipFill>
        <p:spPr bwMode="auto">
          <a:xfrm>
            <a:off x="5652120" y="1484784"/>
            <a:ext cx="2880321" cy="2520280"/>
          </a:xfrm>
          <a:prstGeom prst="rect">
            <a:avLst/>
          </a:prstGeom>
          <a:noFill/>
        </p:spPr>
      </p:pic>
      <p:pic>
        <p:nvPicPr>
          <p:cNvPr id="48132" name="Picture 4" descr="http://t3.gstatic.com/images?q=tbn:ANd9GcSu4ykgJRAz5DLNiI0oq1a_zxd4u9yUh6dZiO0AP1HfvNHaCuTK"/>
          <p:cNvPicPr>
            <a:picLocks noChangeAspect="1" noChangeArrowheads="1"/>
          </p:cNvPicPr>
          <p:nvPr/>
        </p:nvPicPr>
        <p:blipFill>
          <a:blip r:embed="rId3" cstate="print"/>
          <a:srcRect/>
          <a:stretch>
            <a:fillRect/>
          </a:stretch>
        </p:blipFill>
        <p:spPr bwMode="auto">
          <a:xfrm>
            <a:off x="1763688" y="1124744"/>
            <a:ext cx="3744416" cy="3888432"/>
          </a:xfrm>
          <a:prstGeom prst="rect">
            <a:avLst/>
          </a:prstGeom>
          <a:noFill/>
        </p:spPr>
      </p:pic>
      <p:sp>
        <p:nvSpPr>
          <p:cNvPr id="5" name="4 Flecha derecha"/>
          <p:cNvSpPr/>
          <p:nvPr/>
        </p:nvSpPr>
        <p:spPr>
          <a:xfrm rot="1310818">
            <a:off x="-74857" y="2589567"/>
            <a:ext cx="2092250" cy="2888135"/>
          </a:xfrm>
          <a:prstGeom prst="rightArrow">
            <a:avLst>
              <a:gd name="adj1" fmla="val 50000"/>
              <a:gd name="adj2" fmla="val 46813"/>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La puerta del atrio es amplia, representa la gracia. Mat.11:28.</a:t>
            </a:r>
            <a:endParaRPr lang="es-CO" dirty="0"/>
          </a:p>
        </p:txBody>
      </p:sp>
      <p:sp>
        <p:nvSpPr>
          <p:cNvPr id="7" name="6 Flecha izquierda"/>
          <p:cNvSpPr/>
          <p:nvPr/>
        </p:nvSpPr>
        <p:spPr>
          <a:xfrm rot="639035">
            <a:off x="4209118" y="2703486"/>
            <a:ext cx="2823387" cy="1596811"/>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Acceso al Santuario, la puerta es más </a:t>
            </a:r>
            <a:r>
              <a:rPr lang="es-CO" dirty="0" smtClean="0"/>
              <a:t>angosta Mat.7:14.</a:t>
            </a:r>
            <a:endParaRPr lang="es-CO" dirty="0"/>
          </a:p>
        </p:txBody>
      </p:sp>
      <p:sp>
        <p:nvSpPr>
          <p:cNvPr id="8" name="7 Flecha izquierda"/>
          <p:cNvSpPr/>
          <p:nvPr/>
        </p:nvSpPr>
        <p:spPr>
          <a:xfrm rot="739666">
            <a:off x="6897654" y="1698134"/>
            <a:ext cx="2265180" cy="2468691"/>
          </a:xfrm>
          <a:prstGeom prst="leftArrow">
            <a:avLst>
              <a:gd name="adj1" fmla="val 81041"/>
              <a:gd name="adj2" fmla="val 50000"/>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Lugar Santo al Santísimo la misma puerta es más estrecha </a:t>
            </a:r>
            <a:r>
              <a:rPr lang="es-CO" dirty="0" smtClean="0"/>
              <a:t> </a:t>
            </a:r>
            <a:r>
              <a:rPr lang="es-CO" dirty="0" smtClean="0"/>
              <a:t>(Heb.12:14).</a:t>
            </a:r>
            <a:endParaRPr lang="es-CO" dirty="0"/>
          </a:p>
        </p:txBody>
      </p:sp>
      <p:sp>
        <p:nvSpPr>
          <p:cNvPr id="9" name="8 Rectángulo"/>
          <p:cNvSpPr/>
          <p:nvPr/>
        </p:nvSpPr>
        <p:spPr>
          <a:xfrm>
            <a:off x="0" y="5445224"/>
            <a:ext cx="9144000" cy="1200329"/>
          </a:xfrm>
          <a:prstGeom prst="rect">
            <a:avLst/>
          </a:prstGeom>
          <a:solidFill>
            <a:srgbClr val="FFFF00"/>
          </a:solidFill>
        </p:spPr>
        <p:txBody>
          <a:bodyPr wrap="square">
            <a:spAutoFit/>
          </a:bodyPr>
          <a:lstStyle/>
          <a:p>
            <a:pPr algn="ctr"/>
            <a:r>
              <a:rPr lang="es-ES" dirty="0" smtClean="0">
                <a:solidFill>
                  <a:srgbClr val="FF0000"/>
                </a:solidFill>
              </a:rPr>
              <a:t>Juan 10:9.</a:t>
            </a:r>
            <a:r>
              <a:rPr lang="es-ES" b="1" dirty="0" smtClean="0"/>
              <a:t>“Yo Soy la puerta” Dijo Jesús,  </a:t>
            </a:r>
            <a:r>
              <a:rPr lang="es-ES" b="1" dirty="0" smtClean="0"/>
              <a:t>la amplitud de la puerta indica que para </a:t>
            </a:r>
            <a:r>
              <a:rPr lang="es-ES" b="1" dirty="0" smtClean="0"/>
              <a:t>acudir a Él no </a:t>
            </a:r>
            <a:r>
              <a:rPr lang="es-ES" b="1" dirty="0" smtClean="0"/>
              <a:t>se exige </a:t>
            </a:r>
            <a:r>
              <a:rPr lang="es-ES" b="1" dirty="0" smtClean="0"/>
              <a:t>ninguna </a:t>
            </a:r>
            <a:r>
              <a:rPr lang="es-ES" b="1" dirty="0" smtClean="0"/>
              <a:t>condición, pero una vez que el pecador confiesa sus pecados al Cordero,  le exige comenzar a caminar en la obediencia a sus Mandamientos y la puerta se comienza a angostar cada vez más, este es el camino de Santificación:</a:t>
            </a:r>
            <a:r>
              <a:rPr lang="es-ES" dirty="0" smtClean="0"/>
              <a:t> </a:t>
            </a:r>
            <a:r>
              <a:rPr lang="es-ES" dirty="0" smtClean="0">
                <a:solidFill>
                  <a:srgbClr val="FF0000"/>
                </a:solidFill>
              </a:rPr>
              <a:t>Léase Apoc.21:27  </a:t>
            </a:r>
          </a:p>
        </p:txBody>
      </p:sp>
      <p:sp>
        <p:nvSpPr>
          <p:cNvPr id="10" name="9 Flecha izquierda"/>
          <p:cNvSpPr/>
          <p:nvPr/>
        </p:nvSpPr>
        <p:spPr>
          <a:xfrm rot="745347">
            <a:off x="4282560" y="4078398"/>
            <a:ext cx="3163266" cy="1506513"/>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dirty="0" smtClean="0"/>
              <a:t>El pecador confiesa sus pecados al cordero. Mat.11:29. Se inicia la santificación.</a:t>
            </a:r>
            <a:endParaRPr lang="es-CO"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8132"/>
                                        </p:tgtEl>
                                        <p:attrNameLst>
                                          <p:attrName>style.visibility</p:attrName>
                                        </p:attrNameLst>
                                      </p:cBhvr>
                                      <p:to>
                                        <p:strVal val="visible"/>
                                      </p:to>
                                    </p:set>
                                    <p:anim to="" calcmode="lin" valueType="num">
                                      <p:cBhvr>
                                        <p:cTn id="7" dur="1" fill="hold"/>
                                        <p:tgtEl>
                                          <p:spTgt spid="4813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to="" calcmode="lin" valueType="num">
                                      <p:cBhvr>
                                        <p:cTn id="17" dur="1" fill="hold"/>
                                        <p:tgtEl>
                                          <p:spTgt spid="1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8130"/>
                                        </p:tgtEl>
                                        <p:attrNameLst>
                                          <p:attrName>style.visibility</p:attrName>
                                        </p:attrNameLst>
                                      </p:cBhvr>
                                      <p:to>
                                        <p:strVal val="visible"/>
                                      </p:to>
                                    </p:set>
                                    <p:anim to="" calcmode="lin" valueType="num">
                                      <p:cBhvr>
                                        <p:cTn id="27" dur="1" fill="hold"/>
                                        <p:tgtEl>
                                          <p:spTgt spid="4813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to="" calcmode="lin" valueType="num">
                                      <p:cBhvr>
                                        <p:cTn id="3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O" dirty="0" smtClean="0">
                <a:solidFill>
                  <a:srgbClr val="FFFF00"/>
                </a:solidFill>
                <a:latin typeface="Algerian" pitchFamily="82" charset="0"/>
              </a:rPr>
              <a:t>El zarandeo prosigue hoy</a:t>
            </a:r>
            <a:endParaRPr lang="es-CO" dirty="0">
              <a:solidFill>
                <a:srgbClr val="FFFF00"/>
              </a:solidFill>
              <a:latin typeface="Algerian" pitchFamily="82" charset="0"/>
            </a:endParaRPr>
          </a:p>
        </p:txBody>
      </p:sp>
      <p:sp>
        <p:nvSpPr>
          <p:cNvPr id="3" name="2 Marcador de contenido"/>
          <p:cNvSpPr>
            <a:spLocks noGrp="1"/>
          </p:cNvSpPr>
          <p:nvPr>
            <p:ph idx="1"/>
          </p:nvPr>
        </p:nvSpPr>
        <p:spPr>
          <a:xfrm>
            <a:off x="457200" y="1600200"/>
            <a:ext cx="8229600" cy="4925144"/>
          </a:xfrm>
          <a:solidFill>
            <a:srgbClr val="FFFF00"/>
          </a:solidFill>
        </p:spPr>
        <p:txBody>
          <a:bodyPr>
            <a:normAutofit fontScale="85000" lnSpcReduction="20000"/>
          </a:bodyPr>
          <a:lstStyle/>
          <a:p>
            <a:pPr algn="ctr">
              <a:buNone/>
            </a:pPr>
            <a:r>
              <a:rPr lang="es-ES" dirty="0" smtClean="0"/>
              <a:t>    La historia de la rebelión de Datan y Abiram se está repitiendo y se repetirá hasta el fin del tiempo </a:t>
            </a:r>
            <a:r>
              <a:rPr lang="es-ES" dirty="0" smtClean="0">
                <a:solidFill>
                  <a:srgbClr val="FF0000"/>
                </a:solidFill>
              </a:rPr>
              <a:t>(Léase Num.26:9).</a:t>
            </a:r>
          </a:p>
          <a:p>
            <a:pPr algn="ctr">
              <a:buNone/>
            </a:pPr>
            <a:endParaRPr lang="es-ES" dirty="0" smtClean="0"/>
          </a:p>
          <a:p>
            <a:pPr algn="ctr">
              <a:buNone/>
            </a:pPr>
            <a:r>
              <a:rPr lang="es-ES" dirty="0" smtClean="0"/>
              <a:t>Estos pertenecían al </a:t>
            </a:r>
            <a:r>
              <a:rPr lang="es-ES" b="1" dirty="0" smtClean="0"/>
              <a:t>“consejo de la congregación de Israel”</a:t>
            </a:r>
            <a:r>
              <a:rPr lang="es-ES" dirty="0" smtClean="0"/>
              <a:t> pero se rebelaron contra Moisés y Aarón, y la iglesia fue </a:t>
            </a:r>
            <a:r>
              <a:rPr lang="es-ES" dirty="0" smtClean="0">
                <a:solidFill>
                  <a:srgbClr val="0070C0"/>
                </a:solidFill>
              </a:rPr>
              <a:t>dividida</a:t>
            </a:r>
            <a:r>
              <a:rPr lang="es-ES" dirty="0" smtClean="0"/>
              <a:t>, en pro y en contra de lo que Dios había determinado.   </a:t>
            </a:r>
          </a:p>
          <a:p>
            <a:endParaRPr lang="es-ES" dirty="0" smtClean="0"/>
          </a:p>
          <a:p>
            <a:pPr algn="ctr">
              <a:buNone/>
            </a:pPr>
            <a:r>
              <a:rPr lang="es-ES" dirty="0" smtClean="0"/>
              <a:t>     ¿Quiénes estarán del lado del Señor? ¿Quiénes serán engañados y a su vez se convertirán en engañadores?-Carta 15, 1892.</a:t>
            </a:r>
            <a:br>
              <a:rPr lang="es-ES" dirty="0" smtClean="0"/>
            </a:br>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5256584" cy="5256584"/>
          </a:xfrm>
          <a:solidFill>
            <a:schemeClr val="accent6">
              <a:lumMod val="40000"/>
              <a:lumOff val="60000"/>
            </a:schemeClr>
          </a:solidFill>
        </p:spPr>
        <p:txBody>
          <a:bodyPr>
            <a:normAutofit fontScale="70000" lnSpcReduction="20000"/>
          </a:bodyPr>
          <a:lstStyle/>
          <a:p>
            <a:pPr algn="ctr">
              <a:buNone/>
            </a:pPr>
            <a:r>
              <a:rPr lang="es-ES" dirty="0" smtClean="0"/>
              <a:t>   </a:t>
            </a:r>
          </a:p>
          <a:p>
            <a:pPr algn="ctr">
              <a:buNone/>
            </a:pPr>
            <a:r>
              <a:rPr lang="es-ES" dirty="0" smtClean="0"/>
              <a:t>      El Señor viene pronto. En cada iglesia debe haber un proceso de </a:t>
            </a:r>
            <a:r>
              <a:rPr lang="es-ES" u="sng" dirty="0" smtClean="0">
                <a:solidFill>
                  <a:srgbClr val="0070C0"/>
                </a:solidFill>
              </a:rPr>
              <a:t>purificación </a:t>
            </a:r>
            <a:r>
              <a:rPr lang="es-ES" dirty="0" smtClean="0"/>
              <a:t>y de </a:t>
            </a:r>
            <a:r>
              <a:rPr lang="es-ES" u="sng" dirty="0" smtClean="0">
                <a:solidFill>
                  <a:srgbClr val="0070C0"/>
                </a:solidFill>
              </a:rPr>
              <a:t>zarandeo</a:t>
            </a:r>
            <a:r>
              <a:rPr lang="es-ES" dirty="0" smtClean="0"/>
              <a:t>, porque entre nosotros hay hombres impíos que no aman la verdad ni honran a Dios.-RH Marzo 19, 1895. </a:t>
            </a:r>
            <a:br>
              <a:rPr lang="es-ES" dirty="0" smtClean="0"/>
            </a:br>
            <a:endParaRPr lang="es-ES" dirty="0" smtClean="0"/>
          </a:p>
          <a:p>
            <a:pPr>
              <a:buNone/>
            </a:pPr>
            <a:endParaRPr lang="es-ES" dirty="0" smtClean="0"/>
          </a:p>
          <a:p>
            <a:pPr algn="ctr">
              <a:buNone/>
            </a:pPr>
            <a:r>
              <a:rPr lang="es-ES" dirty="0" smtClean="0"/>
              <a:t>    Estamos en el tiempo del zarandeo, en el tiempo en que todo lo que </a:t>
            </a:r>
            <a:r>
              <a:rPr lang="es-ES" u="sng" dirty="0" smtClean="0">
                <a:solidFill>
                  <a:srgbClr val="0070C0"/>
                </a:solidFill>
              </a:rPr>
              <a:t>puede ser sacudido será sacudido</a:t>
            </a:r>
            <a:r>
              <a:rPr lang="es-ES" dirty="0" smtClean="0"/>
              <a:t>. </a:t>
            </a:r>
          </a:p>
          <a:p>
            <a:pPr>
              <a:buNone/>
            </a:pPr>
            <a:endParaRPr lang="es-ES" dirty="0" smtClean="0"/>
          </a:p>
          <a:p>
            <a:pPr algn="ctr">
              <a:buNone/>
            </a:pPr>
            <a:r>
              <a:rPr lang="es-ES" dirty="0" smtClean="0"/>
              <a:t>     El Señor no disculpará a los que conocen la verdad y no obedecen a sus órdenes en palabras y acciones.-2JT 547-548 (1900). </a:t>
            </a:r>
            <a:endParaRPr lang="es-CO" dirty="0" smtClean="0"/>
          </a:p>
          <a:p>
            <a:endParaRPr lang="es-CO" dirty="0"/>
          </a:p>
        </p:txBody>
      </p:sp>
      <p:pic>
        <p:nvPicPr>
          <p:cNvPr id="4" name="Picture 6" descr="http://t1.gstatic.com/images?q=tbn:ANd9GcSmf7jwMKDvG7x7ohBe1930mFWRgIUlu_44qQTGQFuY5zxlyvyFvw"/>
          <p:cNvPicPr>
            <a:picLocks noChangeAspect="1" noChangeArrowheads="1"/>
          </p:cNvPicPr>
          <p:nvPr/>
        </p:nvPicPr>
        <p:blipFill>
          <a:blip r:embed="rId2" cstate="print"/>
          <a:srcRect/>
          <a:stretch>
            <a:fillRect/>
          </a:stretch>
        </p:blipFill>
        <p:spPr bwMode="auto">
          <a:xfrm>
            <a:off x="5796136" y="404664"/>
            <a:ext cx="3024336" cy="2448272"/>
          </a:xfrm>
          <a:prstGeom prst="rect">
            <a:avLst/>
          </a:prstGeom>
          <a:noFill/>
        </p:spPr>
      </p:pic>
      <p:sp>
        <p:nvSpPr>
          <p:cNvPr id="5" name="4 Rectángulo"/>
          <p:cNvSpPr/>
          <p:nvPr/>
        </p:nvSpPr>
        <p:spPr>
          <a:xfrm>
            <a:off x="5580112" y="3068960"/>
            <a:ext cx="3240360" cy="2031325"/>
          </a:xfrm>
          <a:prstGeom prst="rect">
            <a:avLst/>
          </a:prstGeom>
        </p:spPr>
        <p:txBody>
          <a:bodyPr wrap="square">
            <a:spAutoFit/>
          </a:bodyPr>
          <a:lstStyle/>
          <a:p>
            <a:pPr algn="ctr"/>
            <a:r>
              <a:rPr lang="es-ES" b="1" dirty="0" smtClean="0">
                <a:solidFill>
                  <a:srgbClr val="FF0000"/>
                </a:solidFill>
              </a:rPr>
              <a:t>Lo que hace el constructor de casas con la arena para seleccionarla, lo hace Dios con su iglesia para purificarla, permite que pasemos por pruebas y dificultades con el fin de purificar el carácter.</a:t>
            </a:r>
            <a:endParaRPr lang="es-CO" b="1" dirty="0">
              <a:solidFill>
                <a:srgbClr val="FF0000"/>
              </a:solidFill>
            </a:endParaRPr>
          </a:p>
        </p:txBody>
      </p:sp>
      <p:sp>
        <p:nvSpPr>
          <p:cNvPr id="6" name="5 Rectángulo"/>
          <p:cNvSpPr/>
          <p:nvPr/>
        </p:nvSpPr>
        <p:spPr>
          <a:xfrm>
            <a:off x="323528" y="5733256"/>
            <a:ext cx="8496944" cy="1200329"/>
          </a:xfrm>
          <a:prstGeom prst="rect">
            <a:avLst/>
          </a:prstGeom>
          <a:solidFill>
            <a:srgbClr val="FFFF00"/>
          </a:solidFill>
        </p:spPr>
        <p:txBody>
          <a:bodyPr wrap="square">
            <a:spAutoFit/>
          </a:bodyPr>
          <a:lstStyle/>
          <a:p>
            <a:pPr algn="ctr"/>
            <a:r>
              <a:rPr lang="es-ES" b="1" dirty="0" smtClean="0"/>
              <a:t>Ojo, hay algunos que dicen: “</a:t>
            </a:r>
            <a:r>
              <a:rPr lang="es-ES" b="1" u="sng" dirty="0" smtClean="0"/>
              <a:t>Dios sabe mi situación, Dios es amor</a:t>
            </a:r>
            <a:r>
              <a:rPr lang="es-ES" b="1" dirty="0" smtClean="0"/>
              <a:t>” Claro que Dios conoce su “situación”, y Dios es amor, </a:t>
            </a:r>
            <a:r>
              <a:rPr lang="es-ES" b="1" dirty="0" smtClean="0">
                <a:solidFill>
                  <a:srgbClr val="FF0000"/>
                </a:solidFill>
              </a:rPr>
              <a:t>pero si usted no obedece la Palabra de Dios aun a costo de su vida, se perderá.  </a:t>
            </a:r>
            <a:br>
              <a:rPr lang="es-ES" b="1" dirty="0" smtClean="0">
                <a:solidFill>
                  <a:srgbClr val="FF0000"/>
                </a:solidFill>
              </a:rPr>
            </a:b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to="" calcmode="lin" valueType="num">
                                      <p:cBhvr>
                                        <p:cTn id="3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Autofit/>
          </a:bodyPr>
          <a:lstStyle/>
          <a:p>
            <a:r>
              <a:rPr lang="es-ES" sz="3200" b="1" dirty="0" smtClean="0">
                <a:solidFill>
                  <a:schemeClr val="accent6">
                    <a:lumMod val="50000"/>
                  </a:schemeClr>
                </a:solidFill>
                <a:latin typeface="Algerian" pitchFamily="82" charset="0"/>
              </a:rPr>
              <a:t>La persecución purifica a la iglesia:</a:t>
            </a:r>
            <a:r>
              <a:rPr lang="es-ES" sz="3200" dirty="0" smtClean="0">
                <a:solidFill>
                  <a:schemeClr val="accent6">
                    <a:lumMod val="50000"/>
                  </a:schemeClr>
                </a:solidFill>
                <a:latin typeface="Algerian" pitchFamily="82" charset="0"/>
              </a:rPr>
              <a:t/>
            </a:r>
            <a:br>
              <a:rPr lang="es-ES" sz="3200" dirty="0" smtClean="0">
                <a:solidFill>
                  <a:schemeClr val="accent6">
                    <a:lumMod val="50000"/>
                  </a:schemeClr>
                </a:solidFill>
                <a:latin typeface="Algerian" pitchFamily="82" charset="0"/>
              </a:rPr>
            </a:br>
            <a:endParaRPr lang="es-ES" sz="3200" dirty="0">
              <a:solidFill>
                <a:schemeClr val="accent6">
                  <a:lumMod val="50000"/>
                </a:schemeClr>
              </a:solidFill>
              <a:latin typeface="Algerian" pitchFamily="82" charset="0"/>
            </a:endParaRPr>
          </a:p>
        </p:txBody>
      </p:sp>
      <p:sp>
        <p:nvSpPr>
          <p:cNvPr id="3" name="2 Marcador de contenido"/>
          <p:cNvSpPr>
            <a:spLocks noGrp="1"/>
          </p:cNvSpPr>
          <p:nvPr>
            <p:ph idx="1"/>
          </p:nvPr>
        </p:nvSpPr>
        <p:spPr>
          <a:xfrm>
            <a:off x="457200" y="1124744"/>
            <a:ext cx="4618856" cy="5001419"/>
          </a:xfrm>
        </p:spPr>
        <p:txBody>
          <a:bodyPr>
            <a:normAutofit fontScale="92500" lnSpcReduction="10000"/>
          </a:bodyPr>
          <a:lstStyle/>
          <a:p>
            <a:pPr algn="ctr">
              <a:buNone/>
            </a:pPr>
            <a:r>
              <a:rPr lang="es-ES" dirty="0" smtClean="0"/>
              <a:t>    La </a:t>
            </a:r>
            <a:r>
              <a:rPr lang="es-ES" u="sng" dirty="0" smtClean="0">
                <a:solidFill>
                  <a:srgbClr val="0070C0"/>
                </a:solidFill>
              </a:rPr>
              <a:t>prosperidad</a:t>
            </a:r>
            <a:r>
              <a:rPr lang="es-ES" dirty="0" smtClean="0"/>
              <a:t> contribuye a que ingresen en la iglesia multitudes que meramente profesan la religión. </a:t>
            </a:r>
          </a:p>
          <a:p>
            <a:pPr>
              <a:buNone/>
            </a:pPr>
            <a:endParaRPr lang="es-ES" dirty="0" smtClean="0"/>
          </a:p>
          <a:p>
            <a:pPr>
              <a:buNone/>
            </a:pPr>
            <a:r>
              <a:rPr lang="es-ES" dirty="0" smtClean="0"/>
              <a:t>La </a:t>
            </a:r>
            <a:r>
              <a:rPr lang="es-ES" u="sng" dirty="0" smtClean="0">
                <a:solidFill>
                  <a:srgbClr val="0070C0"/>
                </a:solidFill>
              </a:rPr>
              <a:t>adversidad</a:t>
            </a:r>
            <a:r>
              <a:rPr lang="es-ES" dirty="0" smtClean="0"/>
              <a:t> las elimina de la iglesia.-1JT 480 (1876).</a:t>
            </a:r>
            <a:br>
              <a:rPr lang="es-ES" dirty="0" smtClean="0"/>
            </a:br>
            <a:endParaRPr lang="es-ES" dirty="0" smtClean="0"/>
          </a:p>
          <a:p>
            <a:pPr>
              <a:buNone/>
            </a:pPr>
            <a:endParaRPr lang="es-ES" dirty="0" smtClean="0"/>
          </a:p>
          <a:p>
            <a:pPr>
              <a:buNone/>
            </a:pPr>
            <a:r>
              <a:rPr lang="es-ES" dirty="0" smtClean="0"/>
              <a:t>      </a:t>
            </a:r>
            <a:endParaRPr lang="es-ES" dirty="0"/>
          </a:p>
        </p:txBody>
      </p:sp>
      <p:pic>
        <p:nvPicPr>
          <p:cNvPr id="28674" name="Picture 2" descr="http://t2.gstatic.com/images?q=tbn:ANd9GcTJMmxrZjkJGQQDn4jHdl-ALbGs6D-okDMe47JcFUHZRs8SMIp8bg"/>
          <p:cNvPicPr>
            <a:picLocks noChangeAspect="1" noChangeArrowheads="1"/>
          </p:cNvPicPr>
          <p:nvPr/>
        </p:nvPicPr>
        <p:blipFill>
          <a:blip r:embed="rId2" cstate="print"/>
          <a:srcRect/>
          <a:stretch>
            <a:fillRect/>
          </a:stretch>
        </p:blipFill>
        <p:spPr bwMode="auto">
          <a:xfrm>
            <a:off x="5436096" y="1268760"/>
            <a:ext cx="3384376" cy="1682875"/>
          </a:xfrm>
          <a:prstGeom prst="rect">
            <a:avLst/>
          </a:prstGeom>
          <a:noFill/>
        </p:spPr>
      </p:pic>
      <p:pic>
        <p:nvPicPr>
          <p:cNvPr id="28676" name="Picture 4" descr="http://t1.gstatic.com/images?q=tbn:ANd9GcTIxjSuQSiTHjMqqIkwtT1LmLSPra7wOcAsx6appCAuJVvUaxfjAg"/>
          <p:cNvPicPr>
            <a:picLocks noChangeAspect="1" noChangeArrowheads="1"/>
          </p:cNvPicPr>
          <p:nvPr/>
        </p:nvPicPr>
        <p:blipFill>
          <a:blip r:embed="rId3" cstate="print"/>
          <a:srcRect/>
          <a:stretch>
            <a:fillRect/>
          </a:stretch>
        </p:blipFill>
        <p:spPr bwMode="auto">
          <a:xfrm>
            <a:off x="5508104" y="3068961"/>
            <a:ext cx="3312368" cy="1656184"/>
          </a:xfrm>
          <a:prstGeom prst="rect">
            <a:avLst/>
          </a:prstGeom>
          <a:noFill/>
        </p:spPr>
      </p:pic>
      <p:pic>
        <p:nvPicPr>
          <p:cNvPr id="28678" name="Picture 6" descr="http://t2.gstatic.com/images?q=tbn:ANd9GcQlEDU5gQWeC5Tw_6NZeMClxfZnkSnXCpRxd9lxj6CqIhnWUbtS"/>
          <p:cNvPicPr>
            <a:picLocks noChangeAspect="1" noChangeArrowheads="1"/>
          </p:cNvPicPr>
          <p:nvPr/>
        </p:nvPicPr>
        <p:blipFill>
          <a:blip r:embed="rId4" cstate="print"/>
          <a:srcRect/>
          <a:stretch>
            <a:fillRect/>
          </a:stretch>
        </p:blipFill>
        <p:spPr bwMode="auto">
          <a:xfrm>
            <a:off x="5580112" y="4869160"/>
            <a:ext cx="3238872" cy="1988840"/>
          </a:xfrm>
          <a:prstGeom prst="rect">
            <a:avLst/>
          </a:prstGeom>
          <a:noFill/>
        </p:spPr>
      </p:pic>
      <p:sp>
        <p:nvSpPr>
          <p:cNvPr id="7" name="6 Rectángulo"/>
          <p:cNvSpPr/>
          <p:nvPr/>
        </p:nvSpPr>
        <p:spPr>
          <a:xfrm>
            <a:off x="539552" y="5301207"/>
            <a:ext cx="4752528" cy="1200329"/>
          </a:xfrm>
          <a:prstGeom prst="rect">
            <a:avLst/>
          </a:prstGeom>
          <a:solidFill>
            <a:srgbClr val="FF0000"/>
          </a:solidFill>
        </p:spPr>
        <p:txBody>
          <a:bodyPr wrap="square">
            <a:spAutoFit/>
          </a:bodyPr>
          <a:lstStyle/>
          <a:p>
            <a:pPr algn="ctr"/>
            <a:r>
              <a:rPr lang="es-ES" b="1" dirty="0" smtClean="0">
                <a:solidFill>
                  <a:srgbClr val="FFFF00"/>
                </a:solidFill>
              </a:rPr>
              <a:t>Cuando sobreviene la prueba solamente quedan los que han perseverado en oración y estudio de le la Palabra de Dios, los demás se van para otras iglesia s que no tienen principios.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8674"/>
                                        </p:tgtEl>
                                        <p:attrNameLst>
                                          <p:attrName>style.visibility</p:attrName>
                                        </p:attrNameLst>
                                      </p:cBhvr>
                                      <p:to>
                                        <p:strVal val="visible"/>
                                      </p:to>
                                    </p:set>
                                    <p:anim to="" calcmode="lin" valueType="num">
                                      <p:cBhvr>
                                        <p:cTn id="12" dur="1" fill="hold"/>
                                        <p:tgtEl>
                                          <p:spTgt spid="2867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8676"/>
                                        </p:tgtEl>
                                        <p:attrNameLst>
                                          <p:attrName>style.visibility</p:attrName>
                                        </p:attrNameLst>
                                      </p:cBhvr>
                                      <p:to>
                                        <p:strVal val="visible"/>
                                      </p:to>
                                    </p:set>
                                    <p:anim to="" calcmode="lin" valueType="num">
                                      <p:cBhvr>
                                        <p:cTn id="22" dur="1" fill="hold"/>
                                        <p:tgtEl>
                                          <p:spTgt spid="2867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nodeType="clickEffect">
                                  <p:stCondLst>
                                    <p:cond delay="0"/>
                                  </p:stCondLst>
                                  <p:childTnLst>
                                    <p:set>
                                      <p:cBhvr>
                                        <p:cTn id="31" dur="1" fill="hold">
                                          <p:stCondLst>
                                            <p:cond delay="0"/>
                                          </p:stCondLst>
                                        </p:cTn>
                                        <p:tgtEl>
                                          <p:spTgt spid="28678"/>
                                        </p:tgtEl>
                                        <p:attrNameLst>
                                          <p:attrName>style.visibility</p:attrName>
                                        </p:attrNameLst>
                                      </p:cBhvr>
                                      <p:to>
                                        <p:strVal val="visible"/>
                                      </p:to>
                                    </p:set>
                                    <p:anim calcmode="lin" valueType="num">
                                      <p:cBhvr>
                                        <p:cTn id="32" dur="500" fill="hold"/>
                                        <p:tgtEl>
                                          <p:spTgt spid="28678"/>
                                        </p:tgtEl>
                                        <p:attrNameLst>
                                          <p:attrName>ppt_w</p:attrName>
                                        </p:attrNameLst>
                                      </p:cBhvr>
                                      <p:tavLst>
                                        <p:tav tm="0">
                                          <p:val>
                                            <p:fltVal val="0"/>
                                          </p:val>
                                        </p:tav>
                                        <p:tav tm="100000">
                                          <p:val>
                                            <p:strVal val="#ppt_w"/>
                                          </p:val>
                                        </p:tav>
                                      </p:tavLst>
                                    </p:anim>
                                    <p:anim calcmode="lin" valueType="num">
                                      <p:cBhvr>
                                        <p:cTn id="33" dur="500" fill="hold"/>
                                        <p:tgtEl>
                                          <p:spTgt spid="28678"/>
                                        </p:tgtEl>
                                        <p:attrNameLst>
                                          <p:attrName>ppt_h</p:attrName>
                                        </p:attrNameLst>
                                      </p:cBhvr>
                                      <p:tavLst>
                                        <p:tav tm="0">
                                          <p:val>
                                            <p:fltVal val="0"/>
                                          </p:val>
                                        </p:tav>
                                        <p:tav tm="100000">
                                          <p:val>
                                            <p:strVal val="#ppt_h"/>
                                          </p:val>
                                        </p:tav>
                                      </p:tavLst>
                                    </p:anim>
                                    <p:animEffect transition="in" filter="fade">
                                      <p:cBhvr>
                                        <p:cTn id="34" dur="500"/>
                                        <p:tgtEl>
                                          <p:spTgt spid="28678"/>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linds(horizontal)">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rgbClr val="FFFF00"/>
          </a:solidFill>
        </p:spPr>
        <p:txBody>
          <a:bodyPr>
            <a:normAutofit fontScale="92500" lnSpcReduction="20000"/>
          </a:bodyPr>
          <a:lstStyle/>
          <a:p>
            <a:pPr>
              <a:buNone/>
            </a:pPr>
            <a:r>
              <a:rPr lang="es-ES" dirty="0" smtClean="0"/>
              <a:t>    No está lejos el tiempo cuando </a:t>
            </a:r>
            <a:r>
              <a:rPr lang="es-ES" dirty="0" smtClean="0">
                <a:solidFill>
                  <a:srgbClr val="0070C0"/>
                </a:solidFill>
              </a:rPr>
              <a:t>cada</a:t>
            </a:r>
            <a:r>
              <a:rPr lang="es-ES" dirty="0" smtClean="0"/>
              <a:t> alma será probada. Se nos presionará para aceptar la </a:t>
            </a:r>
            <a:r>
              <a:rPr lang="es-ES" dirty="0" smtClean="0">
                <a:solidFill>
                  <a:srgbClr val="0070C0"/>
                </a:solidFill>
              </a:rPr>
              <a:t>marca de la bestia. </a:t>
            </a:r>
          </a:p>
          <a:p>
            <a:pPr>
              <a:buNone/>
            </a:pPr>
            <a:r>
              <a:rPr lang="es-ES" dirty="0" smtClean="0"/>
              <a:t>    </a:t>
            </a:r>
          </a:p>
          <a:p>
            <a:pPr>
              <a:buNone/>
            </a:pPr>
            <a:r>
              <a:rPr lang="es-ES" dirty="0" smtClean="0"/>
              <a:t>    A aquellos que paso a paso hayan </a:t>
            </a:r>
            <a:r>
              <a:rPr lang="es-ES" dirty="0" smtClean="0">
                <a:solidFill>
                  <a:srgbClr val="0070C0"/>
                </a:solidFill>
              </a:rPr>
              <a:t>cedido</a:t>
            </a:r>
            <a:r>
              <a:rPr lang="es-ES" dirty="0" smtClean="0"/>
              <a:t> a las demandas mundanales y se hayan conformado a las costumbres del mundo, no les resultará difícil ceder a las autoridades imperantes antes que someterse a la burla, los insultos, las amenazas de cárcel y la muerte. </a:t>
            </a:r>
          </a:p>
          <a:p>
            <a:pPr>
              <a:buNone/>
            </a:pPr>
            <a:endParaRPr lang="es-ES" dirty="0" smtClean="0"/>
          </a:p>
          <a:p>
            <a:pPr>
              <a:buNone/>
            </a:pPr>
            <a:r>
              <a:rPr lang="es-ES" dirty="0" smtClean="0"/>
              <a:t>    La contienda es entre los</a:t>
            </a:r>
            <a:r>
              <a:rPr lang="es-ES" u="sng" dirty="0" smtClean="0">
                <a:solidFill>
                  <a:srgbClr val="0070C0"/>
                </a:solidFill>
              </a:rPr>
              <a:t> mandamientos de Dios y los de los hombres</a:t>
            </a:r>
            <a:r>
              <a:rPr lang="es-ES" dirty="0" smtClean="0"/>
              <a:t>. En este tiempo, el oro será </a:t>
            </a:r>
            <a:r>
              <a:rPr lang="es-ES" u="sng" dirty="0" smtClean="0">
                <a:solidFill>
                  <a:srgbClr val="0070C0"/>
                </a:solidFill>
              </a:rPr>
              <a:t>separado </a:t>
            </a:r>
            <a:r>
              <a:rPr lang="es-ES" dirty="0" smtClean="0"/>
              <a:t>de la escoria en la iglesia.-5T 81 (1882).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algn="ctr">
              <a:buNone/>
            </a:pPr>
            <a:r>
              <a:rPr lang="es-ES" dirty="0" smtClean="0"/>
              <a:t>   </a:t>
            </a:r>
            <a:r>
              <a:rPr lang="es-ES" dirty="0" smtClean="0">
                <a:latin typeface="Agency FB" pitchFamily="34" charset="0"/>
              </a:rPr>
              <a:t>Debido a la falta de persecución, han ingresado en nuestras filas hombres que </a:t>
            </a:r>
            <a:r>
              <a:rPr lang="es-ES" u="sng" dirty="0" smtClean="0">
                <a:solidFill>
                  <a:srgbClr val="0070C0"/>
                </a:solidFill>
                <a:latin typeface="Agency FB" pitchFamily="34" charset="0"/>
              </a:rPr>
              <a:t>aparentan</a:t>
            </a:r>
            <a:r>
              <a:rPr lang="es-ES" dirty="0" smtClean="0">
                <a:latin typeface="Agency FB" pitchFamily="34" charset="0"/>
              </a:rPr>
              <a:t> estar firmes y tener un cristianismo incuestionable, pero quienes, si la persecución surgiese, se </a:t>
            </a:r>
            <a:r>
              <a:rPr lang="es-ES" u="sng" dirty="0" smtClean="0">
                <a:solidFill>
                  <a:srgbClr val="0070C0"/>
                </a:solidFill>
                <a:latin typeface="Agency FB" pitchFamily="34" charset="0"/>
              </a:rPr>
              <a:t>apartarían de nosotros</a:t>
            </a:r>
            <a:r>
              <a:rPr lang="es-ES" dirty="0" smtClean="0">
                <a:latin typeface="Agency FB" pitchFamily="34" charset="0"/>
              </a:rPr>
              <a:t>. -Ev 264-265 (1890).</a:t>
            </a:r>
            <a:br>
              <a:rPr lang="es-ES" dirty="0" smtClean="0">
                <a:latin typeface="Agency FB" pitchFamily="34" charset="0"/>
              </a:rPr>
            </a:br>
            <a:endParaRPr lang="es-ES" dirty="0" smtClean="0">
              <a:latin typeface="Agency FB" pitchFamily="34" charset="0"/>
            </a:endParaRPr>
          </a:p>
          <a:p>
            <a:endParaRPr lang="es-ES" dirty="0" smtClean="0"/>
          </a:p>
          <a:p>
            <a:pPr algn="ctr">
              <a:buNone/>
            </a:pPr>
            <a:r>
              <a:rPr lang="es-ES" dirty="0" smtClean="0"/>
              <a:t>   </a:t>
            </a:r>
            <a:endParaRPr lang="es-CO" dirty="0"/>
          </a:p>
        </p:txBody>
      </p:sp>
      <p:pic>
        <p:nvPicPr>
          <p:cNvPr id="27650" name="Picture 2" descr="http://t0.gstatic.com/images?q=tbn:ANd9GcS2WvHtqmZYlPAglvYTYKBbOHw_sQeeRI9pVEhEQ-xvpb2H0fgt"/>
          <p:cNvPicPr>
            <a:picLocks noChangeAspect="1" noChangeArrowheads="1"/>
          </p:cNvPicPr>
          <p:nvPr/>
        </p:nvPicPr>
        <p:blipFill>
          <a:blip r:embed="rId2" cstate="print"/>
          <a:srcRect/>
          <a:stretch>
            <a:fillRect/>
          </a:stretch>
        </p:blipFill>
        <p:spPr bwMode="auto">
          <a:xfrm>
            <a:off x="6012160" y="2636912"/>
            <a:ext cx="2466975" cy="2304256"/>
          </a:xfrm>
          <a:prstGeom prst="rect">
            <a:avLst/>
          </a:prstGeom>
          <a:noFill/>
        </p:spPr>
      </p:pic>
      <p:sp>
        <p:nvSpPr>
          <p:cNvPr id="5" name="4 Recortar rectángulo de esquina sencilla"/>
          <p:cNvSpPr/>
          <p:nvPr/>
        </p:nvSpPr>
        <p:spPr>
          <a:xfrm>
            <a:off x="251520" y="2636912"/>
            <a:ext cx="5112568" cy="4032448"/>
          </a:xfrm>
          <a:prstGeom prst="snip1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2800" dirty="0" smtClean="0"/>
              <a:t>Cuando, se invalide la ley de Dios la iglesia será </a:t>
            </a:r>
            <a:r>
              <a:rPr lang="es-ES" sz="2800" u="sng" dirty="0" smtClean="0">
                <a:solidFill>
                  <a:srgbClr val="002060"/>
                </a:solidFill>
              </a:rPr>
              <a:t>zarandeada por pruebas terribles</a:t>
            </a:r>
            <a:r>
              <a:rPr lang="es-ES" sz="2800" dirty="0" smtClean="0">
                <a:solidFill>
                  <a:srgbClr val="002060"/>
                </a:solidFill>
              </a:rPr>
              <a:t>,</a:t>
            </a:r>
            <a:r>
              <a:rPr lang="es-ES" sz="2800" dirty="0" smtClean="0"/>
              <a:t> y una proporción más elevada de la que ahora anticipamos, prestará atención a espíritus seductores y a doctrinas de demonios.-2MS 422 (1891).</a:t>
            </a:r>
          </a:p>
        </p:txBody>
      </p:sp>
      <p:sp>
        <p:nvSpPr>
          <p:cNvPr id="6" name="5 Rectángulo"/>
          <p:cNvSpPr/>
          <p:nvPr/>
        </p:nvSpPr>
        <p:spPr>
          <a:xfrm>
            <a:off x="5652120" y="5157192"/>
            <a:ext cx="3168352" cy="1754326"/>
          </a:xfrm>
          <a:prstGeom prst="rect">
            <a:avLst/>
          </a:prstGeom>
          <a:solidFill>
            <a:srgbClr val="FFFF00"/>
          </a:solidFill>
        </p:spPr>
        <p:txBody>
          <a:bodyPr wrap="square">
            <a:spAutoFit/>
          </a:bodyPr>
          <a:lstStyle/>
          <a:p>
            <a:pPr algn="ctr"/>
            <a:r>
              <a:rPr lang="es-ES" b="1" dirty="0" smtClean="0">
                <a:solidFill>
                  <a:srgbClr val="FF0000"/>
                </a:solidFill>
              </a:rPr>
              <a:t>Ingresarán a las filas de los que violan la Ley de Dios y serán sellados en sus frentes con el 666 que es la marca de la bestia.</a:t>
            </a:r>
            <a:br>
              <a:rPr lang="es-ES" b="1" dirty="0" smtClean="0">
                <a:solidFill>
                  <a:srgbClr val="FF0000"/>
                </a:solidFill>
              </a:rPr>
            </a:b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27650"/>
                                        </p:tgtEl>
                                        <p:attrNameLst>
                                          <p:attrName>style.visibility</p:attrName>
                                        </p:attrNameLst>
                                      </p:cBhvr>
                                      <p:to>
                                        <p:strVal val="visible"/>
                                      </p:to>
                                    </p:set>
                                    <p:anim to="" calcmode="lin" valueType="num">
                                      <p:cBhvr>
                                        <p:cTn id="13" dur="1" fill="hold"/>
                                        <p:tgtEl>
                                          <p:spTgt spid="27650"/>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to="" calcmode="lin" valueType="num">
                                      <p:cBhvr>
                                        <p:cTn id="23"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bg1"/>
          </a:solidFill>
        </p:spPr>
        <p:txBody>
          <a:bodyPr>
            <a:normAutofit/>
          </a:bodyPr>
          <a:lstStyle/>
          <a:p>
            <a:pPr>
              <a:buNone/>
            </a:pPr>
            <a:r>
              <a:rPr lang="es-ES" sz="6600" b="1" dirty="0" smtClean="0">
                <a:latin typeface="Algerian" pitchFamily="82" charset="0"/>
              </a:rPr>
              <a:t>  Los creyentes superficiales renunciarán a la fe:</a:t>
            </a:r>
            <a:r>
              <a:rPr lang="es-ES" sz="6600" dirty="0" smtClean="0">
                <a:latin typeface="Algerian" pitchFamily="82" charset="0"/>
              </a:rPr>
              <a:t/>
            </a:r>
            <a:br>
              <a:rPr lang="es-ES" sz="6600" dirty="0" smtClean="0">
                <a:latin typeface="Algerian" pitchFamily="82" charset="0"/>
              </a:rPr>
            </a:br>
            <a:endParaRPr lang="es-CO" sz="6600" dirty="0"/>
          </a:p>
        </p:txBody>
      </p:sp>
      <p:pic>
        <p:nvPicPr>
          <p:cNvPr id="57346" name="Picture 2" descr="http://t1.gstatic.com/images?q=tbn:ANd9GcTCtKYvOZDmsGvBjDXD1d495e7QNevAaHX7K4T8dwmKZApxt5XgtA"/>
          <p:cNvPicPr>
            <a:picLocks noChangeAspect="1" noChangeArrowheads="1"/>
          </p:cNvPicPr>
          <p:nvPr/>
        </p:nvPicPr>
        <p:blipFill>
          <a:blip r:embed="rId2" cstate="print"/>
          <a:srcRect/>
          <a:stretch>
            <a:fillRect/>
          </a:stretch>
        </p:blipFill>
        <p:spPr bwMode="auto">
          <a:xfrm>
            <a:off x="4211960" y="3356992"/>
            <a:ext cx="4392488"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7346"/>
                                        </p:tgtEl>
                                        <p:attrNameLst>
                                          <p:attrName>style.visibility</p:attrName>
                                        </p:attrNameLst>
                                      </p:cBhvr>
                                      <p:to>
                                        <p:strVal val="visible"/>
                                      </p:to>
                                    </p:set>
                                    <p:anim to="" calcmode="lin" valueType="num">
                                      <p:cBhvr>
                                        <p:cTn id="7" dur="1" fill="hold"/>
                                        <p:tgtEl>
                                          <p:spTgt spid="5734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smtClean="0"/>
              <a:t/>
            </a:r>
            <a:br>
              <a:rPr lang="es-ES" b="1" dirty="0" smtClean="0"/>
            </a:br>
            <a:endParaRPr lang="es-ES" dirty="0">
              <a:latin typeface="Algerian" pitchFamily="82" charset="0"/>
            </a:endParaRPr>
          </a:p>
        </p:txBody>
      </p:sp>
      <p:sp>
        <p:nvSpPr>
          <p:cNvPr id="3" name="2 Marcador de contenido"/>
          <p:cNvSpPr>
            <a:spLocks noGrp="1"/>
          </p:cNvSpPr>
          <p:nvPr>
            <p:ph idx="1"/>
          </p:nvPr>
        </p:nvSpPr>
        <p:spPr>
          <a:xfrm>
            <a:off x="251520" y="476672"/>
            <a:ext cx="4680520" cy="6120680"/>
          </a:xfrm>
        </p:spPr>
        <p:txBody>
          <a:bodyPr>
            <a:normAutofit fontScale="92500" lnSpcReduction="20000"/>
          </a:bodyPr>
          <a:lstStyle/>
          <a:p>
            <a:pPr>
              <a:buNone/>
            </a:pPr>
            <a:r>
              <a:rPr lang="es-ES" dirty="0" smtClean="0"/>
              <a:t>    </a:t>
            </a:r>
            <a:r>
              <a:rPr lang="es-ES" sz="3600" b="1" dirty="0" smtClean="0">
                <a:solidFill>
                  <a:srgbClr val="FF0000"/>
                </a:solidFill>
              </a:rPr>
              <a:t>Efesios 3.17.</a:t>
            </a:r>
            <a:endParaRPr lang="es-ES" b="1" dirty="0" smtClean="0">
              <a:solidFill>
                <a:srgbClr val="FF0000"/>
              </a:solidFill>
            </a:endParaRPr>
          </a:p>
          <a:p>
            <a:pPr algn="ctr">
              <a:buNone/>
            </a:pPr>
            <a:r>
              <a:rPr lang="es-ES" dirty="0" smtClean="0"/>
              <a:t>    Que </a:t>
            </a:r>
            <a:r>
              <a:rPr lang="es-ES" u="sng" dirty="0" smtClean="0">
                <a:solidFill>
                  <a:srgbClr val="0070C0"/>
                </a:solidFill>
              </a:rPr>
              <a:t>habite</a:t>
            </a:r>
            <a:r>
              <a:rPr lang="es-ES" dirty="0" smtClean="0"/>
              <a:t> Cristo por la fe en vuestro corazón, para que </a:t>
            </a:r>
            <a:r>
              <a:rPr lang="es-ES" u="sng" dirty="0" smtClean="0">
                <a:solidFill>
                  <a:srgbClr val="0070C0"/>
                </a:solidFill>
              </a:rPr>
              <a:t>arraigados</a:t>
            </a:r>
            <a:r>
              <a:rPr lang="es-ES" dirty="0" smtClean="0"/>
              <a:t> y </a:t>
            </a:r>
            <a:r>
              <a:rPr lang="es-ES" u="sng" dirty="0" smtClean="0">
                <a:solidFill>
                  <a:srgbClr val="0070C0"/>
                </a:solidFill>
              </a:rPr>
              <a:t>fundamentados</a:t>
            </a:r>
            <a:r>
              <a:rPr lang="es-ES" dirty="0" smtClean="0"/>
              <a:t> en amor…</a:t>
            </a:r>
          </a:p>
          <a:p>
            <a:pPr>
              <a:buNone/>
            </a:pPr>
            <a:endParaRPr lang="es-ES" dirty="0" smtClean="0"/>
          </a:p>
          <a:p>
            <a:pPr algn="ctr">
              <a:buNone/>
            </a:pPr>
            <a:r>
              <a:rPr lang="es-ES" dirty="0" smtClean="0"/>
              <a:t>    Lo que nos dice Dios es que: En aquellos que no habite </a:t>
            </a:r>
            <a:r>
              <a:rPr lang="es-ES" u="sng" dirty="0" smtClean="0">
                <a:solidFill>
                  <a:srgbClr val="0070C0"/>
                </a:solidFill>
              </a:rPr>
              <a:t>CRISTO</a:t>
            </a:r>
            <a:r>
              <a:rPr lang="es-ES" dirty="0" smtClean="0"/>
              <a:t> a través de una relación permanente, ni estén arraigados ni fundamentados en el </a:t>
            </a:r>
            <a:r>
              <a:rPr lang="es-ES" u="sng" dirty="0" smtClean="0">
                <a:solidFill>
                  <a:srgbClr val="0070C0"/>
                </a:solidFill>
              </a:rPr>
              <a:t>AMOR DE DIOS</a:t>
            </a:r>
            <a:r>
              <a:rPr lang="es-ES" dirty="0" smtClean="0"/>
              <a:t> serán </a:t>
            </a:r>
            <a:r>
              <a:rPr lang="es-ES" u="sng" dirty="0" smtClean="0">
                <a:solidFill>
                  <a:srgbClr val="0070C0"/>
                </a:solidFill>
              </a:rPr>
              <a:t>ERRADICADOS</a:t>
            </a:r>
            <a:r>
              <a:rPr lang="es-ES" dirty="0" smtClean="0"/>
              <a:t> de la iglesia.</a:t>
            </a:r>
          </a:p>
          <a:p>
            <a:pPr>
              <a:buNone/>
            </a:pPr>
            <a:endParaRPr lang="es-ES" dirty="0" smtClean="0"/>
          </a:p>
          <a:p>
            <a:pPr>
              <a:buNone/>
            </a:pPr>
            <a:endParaRPr lang="es-ES" dirty="0" smtClean="0"/>
          </a:p>
        </p:txBody>
      </p:sp>
      <p:pic>
        <p:nvPicPr>
          <p:cNvPr id="26626" name="Picture 2" descr="http://t0.gstatic.com/images?q=tbn:ANd9GcRPip0E9GmFR9bAx76Csw60fNb8gnN0jTbduEASUAVQXGDN2LwR"/>
          <p:cNvPicPr>
            <a:picLocks noChangeAspect="1" noChangeArrowheads="1"/>
          </p:cNvPicPr>
          <p:nvPr/>
        </p:nvPicPr>
        <p:blipFill>
          <a:blip r:embed="rId2" cstate="print"/>
          <a:srcRect/>
          <a:stretch>
            <a:fillRect/>
          </a:stretch>
        </p:blipFill>
        <p:spPr bwMode="auto">
          <a:xfrm>
            <a:off x="5652120" y="476672"/>
            <a:ext cx="3168352" cy="3168352"/>
          </a:xfrm>
          <a:prstGeom prst="rect">
            <a:avLst/>
          </a:prstGeom>
          <a:noFill/>
        </p:spPr>
      </p:pic>
      <p:pic>
        <p:nvPicPr>
          <p:cNvPr id="26628" name="Picture 4" descr="http://t3.gstatic.com/images?q=tbn:ANd9GcSGUkazZC92ywUi220TJiFSelPL3B8210GvlaqIjRNFvqg4gKkWng"/>
          <p:cNvPicPr>
            <a:picLocks noChangeAspect="1" noChangeArrowheads="1"/>
          </p:cNvPicPr>
          <p:nvPr/>
        </p:nvPicPr>
        <p:blipFill>
          <a:blip r:embed="rId3" cstate="print"/>
          <a:srcRect/>
          <a:stretch>
            <a:fillRect/>
          </a:stretch>
        </p:blipFill>
        <p:spPr bwMode="auto">
          <a:xfrm>
            <a:off x="5652120" y="3861048"/>
            <a:ext cx="3096344" cy="259228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6626"/>
                                        </p:tgtEl>
                                        <p:attrNameLst>
                                          <p:attrName>style.visibility</p:attrName>
                                        </p:attrNameLst>
                                      </p:cBhvr>
                                      <p:to>
                                        <p:strVal val="visible"/>
                                      </p:to>
                                    </p:set>
                                    <p:anim to="" calcmode="lin" valueType="num">
                                      <p:cBhvr>
                                        <p:cTn id="17" dur="1" fill="hold"/>
                                        <p:tgtEl>
                                          <p:spTgt spid="266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6628"/>
                                        </p:tgtEl>
                                        <p:attrNameLst>
                                          <p:attrName>style.visibility</p:attrName>
                                        </p:attrNameLst>
                                      </p:cBhvr>
                                      <p:to>
                                        <p:strVal val="visible"/>
                                      </p:to>
                                    </p:set>
                                    <p:anim to="" calcmode="lin" valueType="num">
                                      <p:cBhvr>
                                        <p:cTn id="22" dur="1" fill="hold"/>
                                        <p:tgtEl>
                                          <p:spTgt spid="2662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544616" cy="6048672"/>
          </a:xfrm>
        </p:spPr>
        <p:txBody>
          <a:bodyPr>
            <a:normAutofit fontScale="85000" lnSpcReduction="20000"/>
          </a:bodyPr>
          <a:lstStyle/>
          <a:p>
            <a:pPr algn="ctr">
              <a:buNone/>
            </a:pPr>
            <a:r>
              <a:rPr lang="es-ES" dirty="0" smtClean="0"/>
              <a:t>    La obra que la iglesia no ha hecho en tiempo de paz y prosperidad, tendrá que hacerla durante una terrible crisis, en las circunstancias más desalentadoras y prohibitivas.</a:t>
            </a:r>
          </a:p>
          <a:p>
            <a:pPr>
              <a:buNone/>
            </a:pPr>
            <a:endParaRPr lang="es-ES" dirty="0" smtClean="0"/>
          </a:p>
          <a:p>
            <a:pPr algn="ctr">
              <a:buNone/>
            </a:pPr>
            <a:r>
              <a:rPr lang="es-ES" dirty="0" smtClean="0"/>
              <a:t>    Las amonestaciones que la conformidad al mundo ha hecho callar o retener, deberán darse bajo la más fiera oposición de los enemigos de la fe. </a:t>
            </a:r>
          </a:p>
          <a:p>
            <a:pPr>
              <a:buNone/>
            </a:pPr>
            <a:endParaRPr lang="es-ES" dirty="0" smtClean="0"/>
          </a:p>
          <a:p>
            <a:pPr algn="ctr">
              <a:buNone/>
            </a:pPr>
            <a:r>
              <a:rPr lang="es-ES" dirty="0" smtClean="0"/>
              <a:t>    Y en ese tiempo la clase superficial y conservadora*, cuya influencia impidió constantemente los progresos de la obra, renunciará a la fe.-2JT 164 (1885). 179</a:t>
            </a:r>
          </a:p>
          <a:p>
            <a:endParaRPr lang="es-CO" dirty="0"/>
          </a:p>
        </p:txBody>
      </p:sp>
      <p:pic>
        <p:nvPicPr>
          <p:cNvPr id="51202" name="Picture 2" descr="http://t3.gstatic.com/images?q=tbn:ANd9GcR0TJKczA-FQHxDFBVguZzhpWUJCVo4tE-hMoVap0t33P3ipC1Z"/>
          <p:cNvPicPr>
            <a:picLocks noChangeAspect="1" noChangeArrowheads="1"/>
          </p:cNvPicPr>
          <p:nvPr/>
        </p:nvPicPr>
        <p:blipFill>
          <a:blip r:embed="rId2" cstate="print"/>
          <a:srcRect/>
          <a:stretch>
            <a:fillRect/>
          </a:stretch>
        </p:blipFill>
        <p:spPr bwMode="auto">
          <a:xfrm>
            <a:off x="5940152" y="260648"/>
            <a:ext cx="2736304" cy="2448272"/>
          </a:xfrm>
          <a:prstGeom prst="rect">
            <a:avLst/>
          </a:prstGeom>
          <a:noFill/>
        </p:spPr>
      </p:pic>
      <p:pic>
        <p:nvPicPr>
          <p:cNvPr id="51204" name="Picture 4" descr="http://t2.gstatic.com/images?q=tbn:ANd9GcQu9__JngXR2uiVAagnrN4brh_H5uJHO3qx3lXVdygwLZto2zE3XJnzI8o"/>
          <p:cNvPicPr>
            <a:picLocks noChangeAspect="1" noChangeArrowheads="1"/>
          </p:cNvPicPr>
          <p:nvPr/>
        </p:nvPicPr>
        <p:blipFill>
          <a:blip r:embed="rId3" cstate="print"/>
          <a:srcRect/>
          <a:stretch>
            <a:fillRect/>
          </a:stretch>
        </p:blipFill>
        <p:spPr bwMode="auto">
          <a:xfrm>
            <a:off x="6444208" y="2852936"/>
            <a:ext cx="1944216" cy="1728192"/>
          </a:xfrm>
          <a:prstGeom prst="rect">
            <a:avLst/>
          </a:prstGeom>
          <a:noFill/>
        </p:spPr>
      </p:pic>
      <p:pic>
        <p:nvPicPr>
          <p:cNvPr id="51206" name="Picture 6" descr="http://t2.gstatic.com/images?q=tbn:ANd9GcSIjQ9u0Qd7zFG00khO1DWKJcrahzmtrZGlFZAqvC_54x2gfKjNew"/>
          <p:cNvPicPr>
            <a:picLocks noChangeAspect="1" noChangeArrowheads="1"/>
          </p:cNvPicPr>
          <p:nvPr/>
        </p:nvPicPr>
        <p:blipFill>
          <a:blip r:embed="rId4" cstate="print"/>
          <a:srcRect/>
          <a:stretch>
            <a:fillRect/>
          </a:stretch>
        </p:blipFill>
        <p:spPr bwMode="auto">
          <a:xfrm>
            <a:off x="5940152" y="4653136"/>
            <a:ext cx="2736304" cy="18585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1202"/>
                                        </p:tgtEl>
                                        <p:attrNameLst>
                                          <p:attrName>style.visibility</p:attrName>
                                        </p:attrNameLst>
                                      </p:cBhvr>
                                      <p:to>
                                        <p:strVal val="visible"/>
                                      </p:to>
                                    </p:set>
                                    <p:anim to="" calcmode="lin" valueType="num">
                                      <p:cBhvr>
                                        <p:cTn id="7" dur="1" fill="hold"/>
                                        <p:tgtEl>
                                          <p:spTgt spid="5120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51204"/>
                                        </p:tgtEl>
                                        <p:attrNameLst>
                                          <p:attrName>style.visibility</p:attrName>
                                        </p:attrNameLst>
                                      </p:cBhvr>
                                      <p:to>
                                        <p:strVal val="visible"/>
                                      </p:to>
                                    </p:set>
                                    <p:anim calcmode="lin" valueType="num">
                                      <p:cBhvr>
                                        <p:cTn id="17" dur="1000" fill="hold"/>
                                        <p:tgtEl>
                                          <p:spTgt spid="51204"/>
                                        </p:tgtEl>
                                        <p:attrNameLst>
                                          <p:attrName>ppt_w</p:attrName>
                                        </p:attrNameLst>
                                      </p:cBhvr>
                                      <p:tavLst>
                                        <p:tav tm="0">
                                          <p:val>
                                            <p:strVal val="#ppt_w*0.70"/>
                                          </p:val>
                                        </p:tav>
                                        <p:tav tm="100000">
                                          <p:val>
                                            <p:strVal val="#ppt_w"/>
                                          </p:val>
                                        </p:tav>
                                      </p:tavLst>
                                    </p:anim>
                                    <p:anim calcmode="lin" valueType="num">
                                      <p:cBhvr>
                                        <p:cTn id="18" dur="1000" fill="hold"/>
                                        <p:tgtEl>
                                          <p:spTgt spid="51204"/>
                                        </p:tgtEl>
                                        <p:attrNameLst>
                                          <p:attrName>ppt_h</p:attrName>
                                        </p:attrNameLst>
                                      </p:cBhvr>
                                      <p:tavLst>
                                        <p:tav tm="0">
                                          <p:val>
                                            <p:strVal val="#ppt_h"/>
                                          </p:val>
                                        </p:tav>
                                        <p:tav tm="100000">
                                          <p:val>
                                            <p:strVal val="#ppt_h"/>
                                          </p:val>
                                        </p:tav>
                                      </p:tavLst>
                                    </p:anim>
                                    <p:animEffect transition="in" filter="fade">
                                      <p:cBhvr>
                                        <p:cTn id="19" dur="1000"/>
                                        <p:tgtEl>
                                          <p:spTgt spid="51204"/>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to="" calcmode="lin" valueType="num">
                                      <p:cBhvr>
                                        <p:cTn id="24" dur="1" fill="hold"/>
                                        <p:tgtEl>
                                          <p:spTgt spid="3">
                                            <p:txEl>
                                              <p:pRg st="2" end="2"/>
                                            </p:txEl>
                                          </p:spTgt>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51206"/>
                                        </p:tgtEl>
                                        <p:attrNameLst>
                                          <p:attrName>style.visibility</p:attrName>
                                        </p:attrNameLst>
                                      </p:cBhvr>
                                      <p:to>
                                        <p:strVal val="visible"/>
                                      </p:to>
                                    </p:set>
                                    <p:animEffect transition="in" filter="blinds(horizontal)">
                                      <p:cBhvr>
                                        <p:cTn id="29" dur="500"/>
                                        <p:tgtEl>
                                          <p:spTgt spid="51206"/>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diamond(in)">
                                      <p:cBhvr>
                                        <p:cTn id="3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5976664"/>
          </a:xfrm>
        </p:spPr>
        <p:txBody>
          <a:bodyPr>
            <a:normAutofit fontScale="92500" lnSpcReduction="10000"/>
          </a:bodyPr>
          <a:lstStyle/>
          <a:p>
            <a:pPr>
              <a:buNone/>
            </a:pPr>
            <a:endParaRPr lang="es-ES" dirty="0" smtClean="0"/>
          </a:p>
          <a:p>
            <a:pPr algn="ctr">
              <a:buNone/>
            </a:pPr>
            <a:r>
              <a:rPr lang="es-ES" dirty="0" smtClean="0"/>
              <a:t>   Si Satanás ve que el Señor está bendiciendo a su pueblo y preparándolo para que discierna sus engaños, trabajará con su poder maestro para introducir </a:t>
            </a:r>
            <a:r>
              <a:rPr lang="es-ES" u="sng" dirty="0" smtClean="0">
                <a:solidFill>
                  <a:srgbClr val="0070C0"/>
                </a:solidFill>
              </a:rPr>
              <a:t>fanatismo</a:t>
            </a:r>
            <a:r>
              <a:rPr lang="es-ES" dirty="0" smtClean="0"/>
              <a:t> por un lado y frío </a:t>
            </a:r>
            <a:r>
              <a:rPr lang="es-ES" u="sng" dirty="0" smtClean="0">
                <a:solidFill>
                  <a:srgbClr val="0070C0"/>
                </a:solidFill>
              </a:rPr>
              <a:t>formalismo</a:t>
            </a:r>
            <a:r>
              <a:rPr lang="es-ES" dirty="0" smtClean="0"/>
              <a:t> por el otro, a fin de asegurarse una cosecha de almas.-2MS 21 (1890).</a:t>
            </a:r>
          </a:p>
          <a:p>
            <a:pPr>
              <a:buNone/>
            </a:pPr>
            <a:r>
              <a:rPr lang="es-ES" dirty="0" smtClean="0"/>
              <a:t/>
            </a:r>
            <a:br>
              <a:rPr lang="es-ES" dirty="0" smtClean="0"/>
            </a:br>
            <a:endParaRPr lang="es-ES" dirty="0" smtClean="0"/>
          </a:p>
          <a:p>
            <a:endParaRPr lang="es-CO" dirty="0"/>
          </a:p>
        </p:txBody>
      </p:sp>
      <p:pic>
        <p:nvPicPr>
          <p:cNvPr id="25602" name="Picture 2" descr="http://t3.gstatic.com/images?q=tbn:ANd9GcTLBNQn1I-zfPRH5TDZFx1cpytVgTKnahZlbpcbCJOxGBnfQ2h2Hg"/>
          <p:cNvPicPr>
            <a:picLocks noChangeAspect="1" noChangeArrowheads="1"/>
          </p:cNvPicPr>
          <p:nvPr/>
        </p:nvPicPr>
        <p:blipFill>
          <a:blip r:embed="rId2" cstate="print"/>
          <a:srcRect/>
          <a:stretch>
            <a:fillRect/>
          </a:stretch>
        </p:blipFill>
        <p:spPr bwMode="auto">
          <a:xfrm>
            <a:off x="5652120" y="1484784"/>
            <a:ext cx="2808312"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to="" calcmode="lin" valueType="num">
                                      <p:cBhvr>
                                        <p:cTn id="7" dur="1" fill="hold"/>
                                        <p:tgtEl>
                                          <p:spTgt spid="2560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2"/>
            <a:ext cx="8229600" cy="4929411"/>
          </a:xfrm>
          <a:solidFill>
            <a:srgbClr val="FFFF00"/>
          </a:solidFill>
        </p:spPr>
        <p:txBody>
          <a:bodyPr>
            <a:normAutofit fontScale="92500"/>
          </a:bodyPr>
          <a:lstStyle/>
          <a:p>
            <a:pPr algn="ctr">
              <a:buNone/>
            </a:pPr>
            <a:r>
              <a:rPr lang="es-ES" dirty="0" smtClean="0"/>
              <a:t>    </a:t>
            </a:r>
          </a:p>
          <a:p>
            <a:pPr algn="ctr">
              <a:buNone/>
            </a:pPr>
            <a:r>
              <a:rPr lang="es-ES" dirty="0" smtClean="0"/>
              <a:t>Aquellos que han tenido privilegios y oportunidades para llegar a </a:t>
            </a:r>
            <a:r>
              <a:rPr lang="es-ES" u="sng" dirty="0" smtClean="0"/>
              <a:t>comprender</a:t>
            </a:r>
            <a:r>
              <a:rPr lang="es-ES" dirty="0" smtClean="0"/>
              <a:t> cabalmente la verdad, y sin embargo continúan </a:t>
            </a:r>
            <a:r>
              <a:rPr lang="es-ES" u="sng" dirty="0" smtClean="0"/>
              <a:t>contrarrestando</a:t>
            </a:r>
            <a:r>
              <a:rPr lang="es-ES" dirty="0" smtClean="0"/>
              <a:t> la obra que Dios quisiera haber realizado, serán </a:t>
            </a:r>
            <a:r>
              <a:rPr lang="es-ES" u="sng" dirty="0" smtClean="0">
                <a:solidFill>
                  <a:srgbClr val="0070C0"/>
                </a:solidFill>
              </a:rPr>
              <a:t>desechados</a:t>
            </a:r>
            <a:r>
              <a:rPr lang="es-ES" dirty="0" smtClean="0"/>
              <a:t>, porque Dios no acepta el servicio de ninguna persona cuyos intereses están divididos.-Ms 64, 1898.</a:t>
            </a:r>
          </a:p>
          <a:p>
            <a:pPr>
              <a:buNone/>
            </a:pPr>
            <a:r>
              <a:rPr lang="es-ES" dirty="0" smtClean="0"/>
              <a:t/>
            </a:r>
            <a:br>
              <a:rPr lang="es-ES"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bg1"/>
          </a:solidFill>
        </p:spPr>
        <p:txBody>
          <a:bodyPr>
            <a:normAutofit fontScale="92500" lnSpcReduction="20000"/>
          </a:bodyPr>
          <a:lstStyle/>
          <a:p>
            <a:pPr algn="ctr">
              <a:buNone/>
            </a:pPr>
            <a:r>
              <a:rPr lang="es-ES" dirty="0" smtClean="0"/>
              <a:t>    Cuando aumenten las pruebas a nuestro alrededor, se verán en nuestras filas tanto </a:t>
            </a:r>
            <a:r>
              <a:rPr lang="es-ES" u="sng" dirty="0" smtClean="0">
                <a:solidFill>
                  <a:srgbClr val="0070C0"/>
                </a:solidFill>
              </a:rPr>
              <a:t>separación</a:t>
            </a:r>
            <a:r>
              <a:rPr lang="es-ES" dirty="0" smtClean="0"/>
              <a:t> como </a:t>
            </a:r>
            <a:r>
              <a:rPr lang="es-ES" u="sng" dirty="0" smtClean="0">
                <a:solidFill>
                  <a:srgbClr val="0070C0"/>
                </a:solidFill>
              </a:rPr>
              <a:t>unidad</a:t>
            </a:r>
            <a:r>
              <a:rPr lang="es-ES" dirty="0" smtClean="0"/>
              <a:t>. </a:t>
            </a:r>
          </a:p>
          <a:p>
            <a:pPr algn="ctr">
              <a:buNone/>
            </a:pPr>
            <a:endParaRPr lang="es-ES" dirty="0" smtClean="0"/>
          </a:p>
          <a:p>
            <a:pPr algn="ctr">
              <a:buNone/>
            </a:pPr>
            <a:r>
              <a:rPr lang="es-ES" dirty="0" smtClean="0"/>
              <a:t>   Algunos que ahora están listos para tomar armas de guerra, en tiempos de verdadero peligro pondrán de manifiesto que no han edificado sobre la roca sólida;</a:t>
            </a:r>
            <a:r>
              <a:rPr lang="es-ES" u="sng" dirty="0" smtClean="0">
                <a:solidFill>
                  <a:srgbClr val="0070C0"/>
                </a:solidFill>
              </a:rPr>
              <a:t> cederán a la tentación. </a:t>
            </a:r>
          </a:p>
          <a:p>
            <a:pPr>
              <a:buNone/>
            </a:pPr>
            <a:endParaRPr lang="es-ES" dirty="0" smtClean="0"/>
          </a:p>
          <a:p>
            <a:pPr algn="ctr">
              <a:buNone/>
            </a:pPr>
            <a:r>
              <a:rPr lang="es-ES" dirty="0" smtClean="0"/>
              <a:t>    Aquellos que han tenido gran luz y preciosos privilegios, pero no los han aprovechado, bajo un pretexto u otro se </a:t>
            </a:r>
            <a:r>
              <a:rPr lang="es-ES" u="sng" dirty="0" smtClean="0">
                <a:solidFill>
                  <a:srgbClr val="0070C0"/>
                </a:solidFill>
              </a:rPr>
              <a:t>alejarán de nosotros</a:t>
            </a:r>
            <a:r>
              <a:rPr lang="es-ES" dirty="0" smtClean="0"/>
              <a:t>.-6T 400 (1900).</a:t>
            </a:r>
          </a:p>
          <a:p>
            <a:endParaRPr lang="es-ES"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ES" b="1" dirty="0" smtClean="0"/>
              <a:t/>
            </a:r>
            <a:br>
              <a:rPr lang="es-ES" b="1" dirty="0" smtClean="0"/>
            </a:br>
            <a:r>
              <a:rPr lang="es-ES" b="1" dirty="0" smtClean="0">
                <a:solidFill>
                  <a:srgbClr val="FFC000"/>
                </a:solidFill>
                <a:latin typeface="Algerian" pitchFamily="82" charset="0"/>
              </a:rPr>
              <a:t>El testimonio directo produce un zarandeo:</a:t>
            </a:r>
            <a:r>
              <a:rPr lang="es-ES" dirty="0" smtClean="0">
                <a:solidFill>
                  <a:srgbClr val="FFC000"/>
                </a:solidFill>
                <a:latin typeface="Algerian" pitchFamily="82" charset="0"/>
              </a:rPr>
              <a:t/>
            </a:r>
            <a:br>
              <a:rPr lang="es-ES" dirty="0" smtClean="0">
                <a:solidFill>
                  <a:srgbClr val="FFC000"/>
                </a:solidFill>
                <a:latin typeface="Algerian" pitchFamily="82" charset="0"/>
              </a:rPr>
            </a:br>
            <a:endParaRPr lang="es-ES" dirty="0">
              <a:solidFill>
                <a:srgbClr val="FFC000"/>
              </a:solidFill>
              <a:latin typeface="Algerian" pitchFamily="82" charset="0"/>
            </a:endParaRPr>
          </a:p>
        </p:txBody>
      </p:sp>
      <p:sp>
        <p:nvSpPr>
          <p:cNvPr id="3" name="2 Marcador de contenido"/>
          <p:cNvSpPr>
            <a:spLocks noGrp="1"/>
          </p:cNvSpPr>
          <p:nvPr>
            <p:ph idx="1"/>
          </p:nvPr>
        </p:nvSpPr>
        <p:spPr>
          <a:xfrm>
            <a:off x="251520" y="1600200"/>
            <a:ext cx="5544616" cy="3484984"/>
          </a:xfrm>
        </p:spPr>
        <p:txBody>
          <a:bodyPr>
            <a:normAutofit fontScale="62500" lnSpcReduction="20000"/>
          </a:bodyPr>
          <a:lstStyle/>
          <a:p>
            <a:pPr>
              <a:buNone/>
            </a:pPr>
            <a:r>
              <a:rPr lang="es-ES" dirty="0" smtClean="0"/>
              <a:t>    </a:t>
            </a:r>
            <a:r>
              <a:rPr lang="es-ES" sz="4000" dirty="0" smtClean="0"/>
              <a:t> Pregunté cuál era el significado del zarandeo que yo había visto, y se me mostró que lo motivaría el directo testimonio que exige el consejo del Testigo fiel a la iglesia de Laodicea. </a:t>
            </a:r>
          </a:p>
          <a:p>
            <a:pPr algn="r">
              <a:buNone/>
            </a:pPr>
            <a:r>
              <a:rPr lang="es-ES" sz="4000" b="1" dirty="0" smtClean="0">
                <a:solidFill>
                  <a:srgbClr val="FF0000"/>
                </a:solidFill>
              </a:rPr>
              <a:t>       Tendrá este consejo efecto en el corazón de quien lo reciba y le inducirá a ensalzar la norma y expresar claramente la verdad. </a:t>
            </a:r>
            <a:endParaRPr lang="es-ES" sz="4000" dirty="0" smtClean="0"/>
          </a:p>
          <a:p>
            <a:pPr>
              <a:buNone/>
            </a:pPr>
            <a:r>
              <a:rPr lang="es-ES" dirty="0" smtClean="0"/>
              <a:t/>
            </a:r>
            <a:br>
              <a:rPr lang="es-ES" dirty="0" smtClean="0"/>
            </a:br>
            <a:endParaRPr lang="es-ES" dirty="0"/>
          </a:p>
        </p:txBody>
      </p:sp>
      <p:pic>
        <p:nvPicPr>
          <p:cNvPr id="20482" name="Picture 2" descr="http://t3.gstatic.com/images?q=tbn:ANd9GcRYyM0bOxCUtPD3jJHPElIFm1wgHG2NRGD_TWbmWXFgKEVIUHtn"/>
          <p:cNvPicPr>
            <a:picLocks noChangeAspect="1" noChangeArrowheads="1"/>
          </p:cNvPicPr>
          <p:nvPr/>
        </p:nvPicPr>
        <p:blipFill>
          <a:blip r:embed="rId2" cstate="print"/>
          <a:srcRect/>
          <a:stretch>
            <a:fillRect/>
          </a:stretch>
        </p:blipFill>
        <p:spPr bwMode="auto">
          <a:xfrm>
            <a:off x="6012160" y="2060848"/>
            <a:ext cx="2783582" cy="2880320"/>
          </a:xfrm>
          <a:prstGeom prst="rect">
            <a:avLst/>
          </a:prstGeom>
          <a:noFill/>
        </p:spPr>
      </p:pic>
      <p:sp>
        <p:nvSpPr>
          <p:cNvPr id="5" name="4 Terminador"/>
          <p:cNvSpPr/>
          <p:nvPr/>
        </p:nvSpPr>
        <p:spPr>
          <a:xfrm>
            <a:off x="251520" y="5085184"/>
            <a:ext cx="8496944" cy="1512168"/>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2400" dirty="0" smtClean="0">
                <a:solidFill>
                  <a:srgbClr val="FFFF00"/>
                </a:solidFill>
              </a:rPr>
              <a:t>Algunos no soportarán este testimonio directo, sino que se levantarán contra él. Esto es lo que causará un zarandeo en el pueblo de Dios.-1JT 61 (1857).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482"/>
                                        </p:tgtEl>
                                        <p:attrNameLst>
                                          <p:attrName>style.visibility</p:attrName>
                                        </p:attrNameLst>
                                      </p:cBhvr>
                                      <p:to>
                                        <p:strVal val="visible"/>
                                      </p:to>
                                    </p:set>
                                    <p:anim to="" calcmode="lin" valueType="num">
                                      <p:cBhvr>
                                        <p:cTn id="17" dur="1" fill="hold"/>
                                        <p:tgtEl>
                                          <p:spTgt spid="2048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410944" cy="6120680"/>
          </a:xfrm>
          <a:solidFill>
            <a:schemeClr val="bg1"/>
          </a:solidFill>
        </p:spPr>
        <p:txBody>
          <a:bodyPr>
            <a:normAutofit fontScale="85000" lnSpcReduction="10000"/>
          </a:bodyPr>
          <a:lstStyle/>
          <a:p>
            <a:pPr algn="ctr">
              <a:buNone/>
            </a:pPr>
            <a:r>
              <a:rPr lang="es-ES" dirty="0" smtClean="0"/>
              <a:t>     </a:t>
            </a:r>
          </a:p>
          <a:p>
            <a:pPr algn="ctr">
              <a:buNone/>
            </a:pPr>
            <a:r>
              <a:rPr lang="es-ES" dirty="0" smtClean="0"/>
              <a:t>     Entre nosotros están aquellos que, como Acán, harán confesiones demasiado tardías como para salvarse </a:t>
            </a:r>
            <a:r>
              <a:rPr lang="es-ES" dirty="0" smtClean="0">
                <a:solidFill>
                  <a:srgbClr val="0070C0"/>
                </a:solidFill>
              </a:rPr>
              <a:t>(habrán dejado pasar su tiempo de gracia)</a:t>
            </a:r>
            <a:r>
              <a:rPr lang="es-ES" dirty="0" smtClean="0"/>
              <a:t>... No están en armonía con lo correcto. </a:t>
            </a:r>
            <a:r>
              <a:rPr lang="es-ES" dirty="0" smtClean="0">
                <a:solidFill>
                  <a:srgbClr val="0070C0"/>
                </a:solidFill>
              </a:rPr>
              <a:t>(Dios quiere que lo hagamos ahora)</a:t>
            </a:r>
          </a:p>
          <a:p>
            <a:pPr>
              <a:buNone/>
            </a:pPr>
            <a:endParaRPr lang="es-ES" dirty="0" smtClean="0"/>
          </a:p>
          <a:p>
            <a:pPr algn="ctr">
              <a:buNone/>
            </a:pPr>
            <a:r>
              <a:rPr lang="es-ES" dirty="0" smtClean="0"/>
              <a:t>     Desprecian el testimonio directo que llega al corazón y se regocija de ver silenciado a cualquiera que dirige un reproche.-3T 272 (1873). </a:t>
            </a:r>
            <a:br>
              <a:rPr lang="es-ES" dirty="0" smtClean="0"/>
            </a:br>
            <a:endParaRPr lang="es-CO" dirty="0"/>
          </a:p>
        </p:txBody>
      </p:sp>
      <p:pic>
        <p:nvPicPr>
          <p:cNvPr id="19458" name="Picture 2" descr="http://t1.gstatic.com/images?q=tbn:ANd9GcRACzyXfGB8SLa5BotabkEgaZ52zYl5Se0mDaEvpW0ZKX0UnAeBFw"/>
          <p:cNvPicPr>
            <a:picLocks noChangeAspect="1" noChangeArrowheads="1"/>
          </p:cNvPicPr>
          <p:nvPr/>
        </p:nvPicPr>
        <p:blipFill>
          <a:blip r:embed="rId2" cstate="print"/>
          <a:srcRect/>
          <a:stretch>
            <a:fillRect/>
          </a:stretch>
        </p:blipFill>
        <p:spPr bwMode="auto">
          <a:xfrm>
            <a:off x="6084168" y="1772816"/>
            <a:ext cx="2657475" cy="35283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ppt_x"/>
                                          </p:val>
                                        </p:tav>
                                        <p:tav tm="100000">
                                          <p:val>
                                            <p:strVal val="#ppt_x"/>
                                          </p:val>
                                        </p:tav>
                                      </p:tavLst>
                                    </p:anim>
                                    <p:anim calcmode="lin" valueType="num">
                                      <p:cBhvr additive="base">
                                        <p:cTn id="8" dur="500" fill="hold"/>
                                        <p:tgtEl>
                                          <p:spTgt spid="1945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diamond(in)">
                                      <p:cBhvr>
                                        <p:cTn id="13" dur="20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amond(in)">
                                      <p:cBhvr>
                                        <p:cTn id="1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122912" cy="5400600"/>
          </a:xfrm>
        </p:spPr>
        <p:txBody>
          <a:bodyPr>
            <a:normAutofit fontScale="85000" lnSpcReduction="20000"/>
          </a:bodyPr>
          <a:lstStyle/>
          <a:p>
            <a:pPr algn="ctr">
              <a:buNone/>
            </a:pPr>
            <a:r>
              <a:rPr lang="es-ES" dirty="0" smtClean="0"/>
              <a:t> El Señor quiere que se repita la proclamación del testimonio directo dado en los años pasados. Desea una renovación espiritual.</a:t>
            </a:r>
          </a:p>
          <a:p>
            <a:pPr algn="ctr">
              <a:buNone/>
            </a:pPr>
            <a:r>
              <a:rPr lang="es-ES" dirty="0" smtClean="0"/>
              <a:t> Las energías espirituales de su pueblo han permanecido adormecidas por mucho tiempo; pero deben resucitar de esa muerte aparente. </a:t>
            </a:r>
          </a:p>
          <a:p>
            <a:pPr algn="ctr">
              <a:buNone/>
            </a:pPr>
            <a:r>
              <a:rPr lang="es-ES" dirty="0" smtClean="0"/>
              <a:t>Por la oración y la confesión de nuestros pecados, debemos preparar el camino del Rey.-3JT 275 (1904).</a:t>
            </a:r>
          </a:p>
          <a:p>
            <a:endParaRPr lang="es-CO" dirty="0" smtClean="0"/>
          </a:p>
          <a:p>
            <a:endParaRPr lang="es-CO" dirty="0"/>
          </a:p>
        </p:txBody>
      </p:sp>
      <p:pic>
        <p:nvPicPr>
          <p:cNvPr id="18434" name="Picture 2" descr="http://t2.gstatic.com/images?q=tbn:ANd9GcS8M2dL2hGSfeQ6yfgWJ7cM1PDFt3h58RYcqCHdpLpW3likPwm5lQ"/>
          <p:cNvPicPr>
            <a:picLocks noChangeAspect="1" noChangeArrowheads="1"/>
          </p:cNvPicPr>
          <p:nvPr/>
        </p:nvPicPr>
        <p:blipFill>
          <a:blip r:embed="rId2" cstate="print"/>
          <a:srcRect/>
          <a:stretch>
            <a:fillRect/>
          </a:stretch>
        </p:blipFill>
        <p:spPr bwMode="auto">
          <a:xfrm>
            <a:off x="6119664" y="1988840"/>
            <a:ext cx="2700808" cy="1512168"/>
          </a:xfrm>
          <a:prstGeom prst="rect">
            <a:avLst/>
          </a:prstGeom>
          <a:noFill/>
        </p:spPr>
      </p:pic>
      <p:pic>
        <p:nvPicPr>
          <p:cNvPr id="18436" name="Picture 4" descr="http://t0.gstatic.com/images?q=tbn:ANd9GcRLSvPGn8eGmmxgxcSXNan8b_734vHKNDsVokBagHGaUUcMPDB4"/>
          <p:cNvPicPr>
            <a:picLocks noChangeAspect="1" noChangeArrowheads="1"/>
          </p:cNvPicPr>
          <p:nvPr/>
        </p:nvPicPr>
        <p:blipFill>
          <a:blip r:embed="rId3" cstate="print"/>
          <a:srcRect/>
          <a:stretch>
            <a:fillRect/>
          </a:stretch>
        </p:blipFill>
        <p:spPr bwMode="auto">
          <a:xfrm>
            <a:off x="6012160" y="332656"/>
            <a:ext cx="2880320" cy="1440160"/>
          </a:xfrm>
          <a:prstGeom prst="rect">
            <a:avLst/>
          </a:prstGeom>
          <a:noFill/>
        </p:spPr>
      </p:pic>
      <p:pic>
        <p:nvPicPr>
          <p:cNvPr id="18438" name="Picture 6" descr="http://t1.gstatic.com/images?q=tbn:ANd9GcTINZIbTaOzoGg3e90_3r2bfoV9p91pXP1s_7KOkI-HpoBP55B69A"/>
          <p:cNvPicPr>
            <a:picLocks noChangeAspect="1" noChangeArrowheads="1"/>
          </p:cNvPicPr>
          <p:nvPr/>
        </p:nvPicPr>
        <p:blipFill>
          <a:blip r:embed="rId4" cstate="print"/>
          <a:srcRect/>
          <a:stretch>
            <a:fillRect/>
          </a:stretch>
        </p:blipFill>
        <p:spPr bwMode="auto">
          <a:xfrm>
            <a:off x="6300192" y="3717033"/>
            <a:ext cx="2448272" cy="1656184"/>
          </a:xfrm>
          <a:prstGeom prst="rect">
            <a:avLst/>
          </a:prstGeom>
          <a:noFill/>
        </p:spPr>
      </p:pic>
      <p:sp>
        <p:nvSpPr>
          <p:cNvPr id="7" name="6 Rectángulo"/>
          <p:cNvSpPr/>
          <p:nvPr/>
        </p:nvSpPr>
        <p:spPr>
          <a:xfrm>
            <a:off x="395536" y="5589238"/>
            <a:ext cx="8352928" cy="923330"/>
          </a:xfrm>
          <a:prstGeom prst="rect">
            <a:avLst/>
          </a:prstGeom>
          <a:solidFill>
            <a:srgbClr val="FFFF00"/>
          </a:solidFill>
        </p:spPr>
        <p:txBody>
          <a:bodyPr wrap="square">
            <a:spAutoFit/>
          </a:bodyPr>
          <a:lstStyle/>
          <a:p>
            <a:pPr algn="ctr"/>
            <a:r>
              <a:rPr lang="es-ES" dirty="0" smtClean="0"/>
              <a:t> Nuestra vida cristiana se ha convertido en una rutina, de la casa a la iglesia, de la iglesia a la casa.</a:t>
            </a:r>
            <a:r>
              <a:rPr lang="es-ES" b="1" dirty="0" smtClean="0">
                <a:solidFill>
                  <a:srgbClr val="FF0000"/>
                </a:solidFill>
              </a:rPr>
              <a:t> Necesitamos una experiencia genuina con Cristo, más oración y estudio de la Palabra, pasar más tiempo con Cristo, que el mundo sepa que Cristo ya viene.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8436"/>
                                        </p:tgtEl>
                                        <p:attrNameLst>
                                          <p:attrName>style.visibility</p:attrName>
                                        </p:attrNameLst>
                                      </p:cBhvr>
                                      <p:to>
                                        <p:strVal val="visible"/>
                                      </p:to>
                                    </p:set>
                                    <p:anim to="" calcmode="lin" valueType="num">
                                      <p:cBhvr>
                                        <p:cTn id="12" dur="1" fill="hold"/>
                                        <p:tgtEl>
                                          <p:spTgt spid="1843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434"/>
                                        </p:tgtEl>
                                        <p:attrNameLst>
                                          <p:attrName>style.visibility</p:attrName>
                                        </p:attrNameLst>
                                      </p:cBhvr>
                                      <p:to>
                                        <p:strVal val="visible"/>
                                      </p:to>
                                    </p:set>
                                    <p:anim to="" calcmode="lin" valueType="num">
                                      <p:cBhvr>
                                        <p:cTn id="22" dur="1" fill="hold"/>
                                        <p:tgtEl>
                                          <p:spTgt spid="1843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8438"/>
                                        </p:tgtEl>
                                        <p:attrNameLst>
                                          <p:attrName>style.visibility</p:attrName>
                                        </p:attrNameLst>
                                      </p:cBhvr>
                                      <p:to>
                                        <p:strVal val="visible"/>
                                      </p:to>
                                    </p:set>
                                    <p:anim to="" calcmode="lin" valueType="num">
                                      <p:cBhvr>
                                        <p:cTn id="27" dur="1" fill="hold"/>
                                        <p:tgtEl>
                                          <p:spTgt spid="1843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blinds(horizontal)">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363272" cy="6048672"/>
          </a:xfrm>
          <a:solidFill>
            <a:schemeClr val="bg1"/>
          </a:solidFill>
        </p:spPr>
        <p:txBody>
          <a:bodyPr>
            <a:normAutofit/>
          </a:bodyPr>
          <a:lstStyle/>
          <a:p>
            <a:pPr>
              <a:buNone/>
            </a:pPr>
            <a:r>
              <a:rPr lang="es-ES" sz="6600" b="1" dirty="0" smtClean="0">
                <a:latin typeface="Algerian" pitchFamily="82" charset="0"/>
              </a:rPr>
              <a:t>  </a:t>
            </a:r>
            <a:r>
              <a:rPr lang="es-ES" sz="6000" b="1" dirty="0" smtClean="0">
                <a:solidFill>
                  <a:srgbClr val="FF0000"/>
                </a:solidFill>
                <a:latin typeface="Algerian" pitchFamily="82" charset="0"/>
              </a:rPr>
              <a:t>La crítica injusta causa pérdida de almas</a:t>
            </a:r>
            <a:endParaRPr lang="es-CO" sz="6000" dirty="0">
              <a:solidFill>
                <a:srgbClr val="FF0000"/>
              </a:solidFill>
            </a:endParaRPr>
          </a:p>
        </p:txBody>
      </p:sp>
      <p:pic>
        <p:nvPicPr>
          <p:cNvPr id="58370" name="Picture 2" descr="http://t2.gstatic.com/images?q=tbn:ANd9GcTRH6W2z6Fjvz7Uiygg19NgsWKObNF-XgikWJcIVFggHIg73184_Q"/>
          <p:cNvPicPr>
            <a:picLocks noChangeAspect="1" noChangeArrowheads="1"/>
          </p:cNvPicPr>
          <p:nvPr/>
        </p:nvPicPr>
        <p:blipFill>
          <a:blip r:embed="rId2" cstate="print"/>
          <a:srcRect/>
          <a:stretch>
            <a:fillRect/>
          </a:stretch>
        </p:blipFill>
        <p:spPr bwMode="auto">
          <a:xfrm>
            <a:off x="467544" y="3212976"/>
            <a:ext cx="2808312" cy="3168352"/>
          </a:xfrm>
          <a:prstGeom prst="rect">
            <a:avLst/>
          </a:prstGeom>
          <a:noFill/>
        </p:spPr>
      </p:pic>
      <p:pic>
        <p:nvPicPr>
          <p:cNvPr id="58372" name="Picture 4" descr="http://t0.gstatic.com/images?q=tbn:ANd9GcQVs6iZPaLk_hwulGmMq-B84khiRlK5c7m1KcrhJ4nYpHMFO1XdFQ"/>
          <p:cNvPicPr>
            <a:picLocks noChangeAspect="1" noChangeArrowheads="1"/>
          </p:cNvPicPr>
          <p:nvPr/>
        </p:nvPicPr>
        <p:blipFill>
          <a:blip r:embed="rId3" cstate="print"/>
          <a:srcRect/>
          <a:stretch>
            <a:fillRect/>
          </a:stretch>
        </p:blipFill>
        <p:spPr bwMode="auto">
          <a:xfrm>
            <a:off x="4283968" y="2348880"/>
            <a:ext cx="4320480"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8372"/>
                                        </p:tgtEl>
                                        <p:attrNameLst>
                                          <p:attrName>style.visibility</p:attrName>
                                        </p:attrNameLst>
                                      </p:cBhvr>
                                      <p:to>
                                        <p:strVal val="visible"/>
                                      </p:to>
                                    </p:set>
                                    <p:anim calcmode="lin" valueType="num">
                                      <p:cBhvr additive="base">
                                        <p:cTn id="7" dur="500" fill="hold"/>
                                        <p:tgtEl>
                                          <p:spTgt spid="58372"/>
                                        </p:tgtEl>
                                        <p:attrNameLst>
                                          <p:attrName>ppt_x</p:attrName>
                                        </p:attrNameLst>
                                      </p:cBhvr>
                                      <p:tavLst>
                                        <p:tav tm="0">
                                          <p:val>
                                            <p:strVal val="#ppt_x"/>
                                          </p:val>
                                        </p:tav>
                                        <p:tav tm="100000">
                                          <p:val>
                                            <p:strVal val="#ppt_x"/>
                                          </p:val>
                                        </p:tav>
                                      </p:tavLst>
                                    </p:anim>
                                    <p:anim calcmode="lin" valueType="num">
                                      <p:cBhvr additive="base">
                                        <p:cTn id="8" dur="500" fill="hold"/>
                                        <p:tgtEl>
                                          <p:spTgt spid="583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58370"/>
                                        </p:tgtEl>
                                        <p:attrNameLst>
                                          <p:attrName>style.visibility</p:attrName>
                                        </p:attrNameLst>
                                      </p:cBhvr>
                                      <p:to>
                                        <p:strVal val="visible"/>
                                      </p:to>
                                    </p:set>
                                    <p:animEffect transition="in" filter="blinds(horizontal)">
                                      <p:cBhvr>
                                        <p:cTn id="23" dur="500"/>
                                        <p:tgtEl>
                                          <p:spTgt spid="58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a:solidFill>
            <a:schemeClr val="accent6"/>
          </a:solidFill>
        </p:spPr>
        <p:txBody>
          <a:bodyPr>
            <a:normAutofit/>
          </a:bodyPr>
          <a:lstStyle/>
          <a:p>
            <a:pPr algn="ctr">
              <a:buNone/>
            </a:pPr>
            <a:r>
              <a:rPr lang="es-ES" dirty="0" smtClean="0"/>
              <a:t>    </a:t>
            </a:r>
            <a:r>
              <a:rPr lang="es-ES" dirty="0" smtClean="0">
                <a:latin typeface="Agency FB" pitchFamily="34" charset="0"/>
              </a:rPr>
              <a:t>Ha habido y continuará habiendo</a:t>
            </a:r>
            <a:r>
              <a:rPr lang="es-ES" dirty="0" smtClean="0">
                <a:solidFill>
                  <a:srgbClr val="0070C0"/>
                </a:solidFill>
                <a:latin typeface="Agency FB" pitchFamily="34" charset="0"/>
              </a:rPr>
              <a:t> familias</a:t>
            </a:r>
            <a:r>
              <a:rPr lang="es-ES" dirty="0" smtClean="0">
                <a:latin typeface="Agency FB" pitchFamily="34" charset="0"/>
              </a:rPr>
              <a:t> enteras que una vez se regocijaron en la verdad, pero que perderán la fe a causa de las </a:t>
            </a:r>
            <a:r>
              <a:rPr lang="es-ES" dirty="0" smtClean="0">
                <a:solidFill>
                  <a:srgbClr val="0070C0"/>
                </a:solidFill>
                <a:latin typeface="Agency FB" pitchFamily="34" charset="0"/>
              </a:rPr>
              <a:t>calumnias</a:t>
            </a:r>
            <a:r>
              <a:rPr lang="es-ES" dirty="0" smtClean="0">
                <a:latin typeface="Agency FB" pitchFamily="34" charset="0"/>
              </a:rPr>
              <a:t> y las falsedades que les fueron llevadas con respecto a aquellos a quienes han amado y de quienes recibieron dulce consejo. </a:t>
            </a:r>
          </a:p>
          <a:p>
            <a:pPr>
              <a:buNone/>
            </a:pPr>
            <a:endParaRPr lang="es-ES" dirty="0" smtClean="0"/>
          </a:p>
          <a:p>
            <a:pPr algn="ctr">
              <a:buNone/>
            </a:pPr>
            <a:r>
              <a:rPr lang="es-ES" dirty="0" smtClean="0"/>
              <a:t>   </a:t>
            </a:r>
            <a:endParaRPr lang="es-ES" dirty="0"/>
          </a:p>
        </p:txBody>
      </p:sp>
      <p:sp>
        <p:nvSpPr>
          <p:cNvPr id="4" name="3 Pergamino vertical"/>
          <p:cNvSpPr/>
          <p:nvPr/>
        </p:nvSpPr>
        <p:spPr>
          <a:xfrm>
            <a:off x="611560" y="2852936"/>
            <a:ext cx="5328592" cy="3528392"/>
          </a:xfrm>
          <a:prstGeom prst="verticalScrol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2400" u="sng" dirty="0" smtClean="0">
                <a:solidFill>
                  <a:srgbClr val="0070C0"/>
                </a:solidFill>
              </a:rPr>
              <a:t>Abrieron su corazón a la siembra de la cizaña; ésta creció en medio del trigo; se fortaleció; la mies de trigo decreció más y más y la preciosa verdad perdió su poder para ellos.</a:t>
            </a:r>
            <a:r>
              <a:rPr lang="es-ES" sz="2400" dirty="0" smtClean="0"/>
              <a:t>-</a:t>
            </a:r>
            <a:r>
              <a:rPr lang="es-ES" sz="2400" dirty="0" smtClean="0">
                <a:solidFill>
                  <a:srgbClr val="FF0000"/>
                </a:solidFill>
              </a:rPr>
              <a:t>TM 411 (1898).</a:t>
            </a:r>
            <a:endParaRPr lang="es-ES" sz="2400" dirty="0">
              <a:solidFill>
                <a:srgbClr val="FF0000"/>
              </a:solidFill>
            </a:endParaRPr>
          </a:p>
        </p:txBody>
      </p:sp>
      <p:pic>
        <p:nvPicPr>
          <p:cNvPr id="17410" name="Picture 2" descr="http://t3.gstatic.com/images?q=tbn:ANd9GcT0KyhPDC9zn7Rjii_1Gs04GKH4WzssV3JtA50Q0siXbfjAk19IRA"/>
          <p:cNvPicPr>
            <a:picLocks noChangeAspect="1" noChangeArrowheads="1"/>
          </p:cNvPicPr>
          <p:nvPr/>
        </p:nvPicPr>
        <p:blipFill>
          <a:blip r:embed="rId2" cstate="print"/>
          <a:srcRect/>
          <a:stretch>
            <a:fillRect/>
          </a:stretch>
        </p:blipFill>
        <p:spPr bwMode="auto">
          <a:xfrm>
            <a:off x="6084168" y="2780929"/>
            <a:ext cx="2592288" cy="2232248"/>
          </a:xfrm>
          <a:prstGeom prst="rect">
            <a:avLst/>
          </a:prstGeom>
          <a:noFill/>
        </p:spPr>
      </p:pic>
      <p:sp>
        <p:nvSpPr>
          <p:cNvPr id="7" name="6 Rectángulo"/>
          <p:cNvSpPr/>
          <p:nvPr/>
        </p:nvSpPr>
        <p:spPr>
          <a:xfrm>
            <a:off x="5940152" y="5157192"/>
            <a:ext cx="2952328" cy="1477328"/>
          </a:xfrm>
          <a:prstGeom prst="rect">
            <a:avLst/>
          </a:prstGeom>
        </p:spPr>
        <p:txBody>
          <a:bodyPr wrap="square">
            <a:spAutoFit/>
          </a:bodyPr>
          <a:lstStyle/>
          <a:p>
            <a:pPr algn="ctr">
              <a:buNone/>
            </a:pPr>
            <a:r>
              <a:rPr lang="es-ES" b="1" dirty="0" smtClean="0"/>
              <a:t>La cizaña crese dentro de la iglesia, y algunos, en lugar de hablar cosas buenas de los demás, sacan a relucir sus supuestos defectos.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17410"/>
                                        </p:tgtEl>
                                        <p:attrNameLst>
                                          <p:attrName>style.visibility</p:attrName>
                                        </p:attrNameLst>
                                      </p:cBhvr>
                                      <p:to>
                                        <p:strVal val="visible"/>
                                      </p:to>
                                    </p:set>
                                    <p:anim calcmode="lin" valueType="num">
                                      <p:cBhvr>
                                        <p:cTn id="17" dur="500" fill="hold"/>
                                        <p:tgtEl>
                                          <p:spTgt spid="17410"/>
                                        </p:tgtEl>
                                        <p:attrNameLst>
                                          <p:attrName>ppt_w</p:attrName>
                                        </p:attrNameLst>
                                      </p:cBhvr>
                                      <p:tavLst>
                                        <p:tav tm="0">
                                          <p:val>
                                            <p:fltVal val="0"/>
                                          </p:val>
                                        </p:tav>
                                        <p:tav tm="100000">
                                          <p:val>
                                            <p:strVal val="#ppt_w"/>
                                          </p:val>
                                        </p:tav>
                                      </p:tavLst>
                                    </p:anim>
                                    <p:anim calcmode="lin" valueType="num">
                                      <p:cBhvr>
                                        <p:cTn id="18" dur="500" fill="hold"/>
                                        <p:tgtEl>
                                          <p:spTgt spid="17410"/>
                                        </p:tgtEl>
                                        <p:attrNameLst>
                                          <p:attrName>ppt_h</p:attrName>
                                        </p:attrNameLst>
                                      </p:cBhvr>
                                      <p:tavLst>
                                        <p:tav tm="0">
                                          <p:val>
                                            <p:fltVal val="0"/>
                                          </p:val>
                                        </p:tav>
                                        <p:tav tm="100000">
                                          <p:val>
                                            <p:strVal val="#ppt_h"/>
                                          </p:val>
                                        </p:tav>
                                      </p:tavLst>
                                    </p:anim>
                                    <p:animEffect transition="in" filter="fade">
                                      <p:cBhvr>
                                        <p:cTn id="19" dur="500"/>
                                        <p:tgtEl>
                                          <p:spTgt spid="17410"/>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to="" calcmode="lin" valueType="num">
                                      <p:cBhvr>
                                        <p:cTn id="24" dur="1" fill="hold"/>
                                        <p:tgtEl>
                                          <p:spTgt spid="4"/>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amond(in)">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bg1"/>
          </a:solidFill>
        </p:spPr>
        <p:txBody>
          <a:bodyPr>
            <a:normAutofit/>
          </a:bodyPr>
          <a:lstStyle/>
          <a:p>
            <a:pPr algn="r">
              <a:buNone/>
            </a:pPr>
            <a:r>
              <a:rPr lang="es-ES" sz="5400" b="1" dirty="0" smtClean="0">
                <a:latin typeface="Algerian" pitchFamily="82" charset="0"/>
              </a:rPr>
              <a:t>Las doctrinas falsas desvían a algunos</a:t>
            </a:r>
            <a:r>
              <a:rPr lang="es-ES" sz="5400" dirty="0" smtClean="0">
                <a:latin typeface="Algerian" pitchFamily="82" charset="0"/>
              </a:rPr>
              <a:t/>
            </a:r>
            <a:br>
              <a:rPr lang="es-ES" sz="5400" dirty="0" smtClean="0">
                <a:latin typeface="Algerian" pitchFamily="82" charset="0"/>
              </a:rPr>
            </a:br>
            <a:endParaRPr lang="es-CO" sz="5400" dirty="0"/>
          </a:p>
        </p:txBody>
      </p:sp>
      <p:sp>
        <p:nvSpPr>
          <p:cNvPr id="59394" name="AutoShape 2" descr="data:image/jpg;base64,/9j/4AAQSkZJRgABAQAAAQABAAD/2wCEAAkGBhMSERUTExMWFRIWGCAYGBgYGRgaHhgcGBoYGhkYGxsXGyYeGhojGhgYHy8gJCgqLCwsFR4xNTAqNSYrLCkBCQoKDgwOGg8PFykcHBwpKSkpKSkpKSkpKSkpKSkpKSkpKSkpKSksKSkpKSkpLCkpKSksLCksLCwsKSwpLCwpLP/AABEIAKAA1gMBIgACEQEDEQH/xAAcAAACAwEBAQEAAAAAAAAAAAAEBQIDBgcAAQj/xAA9EAACAQMDAgQEAwUHBAMBAAABAhEAAyEEEjFBUQUiYXEGEzKBQpGhFCNSsfAHYoLB0eHxFXKSojNDsjT/xAAYAQADAQEAAAAAAAAAAAAAAAABAgMABP/EACARAAIDAAMBAAMBAAAAAAAAAAABAhEhAxIxQQQTUSL/2gAMAwEAAhEDEQA/AN6mlkAhWj3Gas/ZYE7j7YOKPOnaMAEDBzHFU/sucTgdM46V22aimxpgZzIj2j05qCaQE4+n1ImriB+Gecz/AF0r49uczJ7/AORNEBaLBXEx7zVWrtXDwRHrNeNsdWzyagoXHmz270KCVrYYYL5PTNX34VfpPrmpJYJaZj9ahdQ/ix69KwD5YCTG2O81U+rhiFEgGP6FW6gFhIBgCPeqLRKEkCJiZE0Qjrw3XkrAAJ7cURfukkBlK0lueIbGXy57xHSjrWpkAzipOG2FF4tL6UNrLa8gZiiNv4gZHWhdZqwBPGOO9GPpmBh2DYHHWoeK3C6STCjkkwO386hqdZtxNVas/OsvamN6wD2OCD+YFPJYD0SH4rsWsSzx/DHf+9THwX4u0+pb5asVfoHAAY9ge/vzWH+JNGAA3mHIZZ+lgYPH51jrHizWrqgtI3RuzjOPyNcL5pKRVQVH6Au2jX1bHcilHhnxKjWAzz8zjB5gZxn8/WpJrDcMlto/CMY/1q37bRNqhwlkSJOf67UUfD5+kifWf5ik2ldg0yCOP6in+leRPXJqf7GAX39Oyz5Zjtn9OaX3NYPStSVXB4JrPfFumKWjetBZU+cY4ONw7EEiadctemasBuakRkhR3JAr1hrbfS6MfRga5V4v8QsbhBBaOuIP3zOaG03ipJEKQZ6H9am/ymvEWXBf07SHA6V6sz8JeK3Hm3dU3FQYIyQZEAn2/lXqsudNeE3Fp+nSnTzESAD25pZrLapENB9KIdN7Y5qjVaGT1mniq9FBrdmck4P61ZtAxPPpUEtcgMas/Z8AFvvVTEDZYZgfyxUEtE4nk9MmmS3QF2zNR0aopJ4M0jkzApACx/yahY0pcGJgf1/OitW6MwMnHTiqbeoZTIYx25ra1hiV3TeUc/lQjuQYkQBR90Pe6xVN/SfLSCR6zyaKl8fpgP55uYbkHFVjVC2wWZE5FTSzuyOBXy5oc45pjBNvxABWIOSOKS6cPcunk+/FHjRkH/io2UAaYzWTQBfq9MxbAmvlsMtaJoImhAJ6VrF6mZ+IPB2vJuXLdVn6oHI/venWuU+OeGMpO6VIMZUiD2M1+gF0eKpvWiV2mGU8ggEH3BBBxXPPh7O0WjKjhvw1rGtW3uOcJ5VloncREczEdorb+C/EA1FncBlW7wRPMihvi74NW282wFtXARHIS4ATgc7Tgge9Zvw7wu7YfclwyW8wH0sPxYjt1qFOOMEqZ0nRavPf2/3rXeEajcF61zvS3AYYdQP+e1bf4Zubl9vb/OgxTQ6hRjGaw3xD8Q27VwaW4wHz1Ksc+QPKq8qPKZzmOK3GpUdulY7W/C9hna5cSbhPmmIc9CwPMDj3oJXgydHGX8NuAsjssqxBMyJGCQRyDH61pPAvhd2AKjy9Xb9YHX8q3v7DbHFm2PZF/wBKgZqkfx91jvndYT0mnW0gRMAc+p7n1r1RW2TX2utQijnbbNrprMLIqa6fdk190rQoq43x3rnbdjibVWvlHAJnmqLas0RuH3o3WAs3pNE2bUATVe9IKQIbRjihNbdCDaZk8R3p0bg4FJtSm65OMUYOzMrTQttkmpabSMT9qttlmMsYWiV1KjAou7wB9Goa2uQKB8Q1hbaVAo67dkZFAakHkRFZL6Y9btAgEgD2/lTLR6FSJ5pbbvAY61eL7DAPPrRkmzFPjVsKwjn3oFsr6xTtPCw/mbNA69VU7VBmhF/Agtm7Agn9aJEKCZH+tUrbGCRI6yaC05/eQRyf6zTAGD3p61S8DJJq46XI6ClPjmsUQizxJ9f9qEpdUBCr4l1AukAL5beRBHJEFj9qzdq6FMcz/n0plrnJ4gScf7mlrbQ4H5fbiuGUrdjJDPTKIGfyrXfDDgMFkZ4yJPf3rH+G8t2AB+wnH6VH4f8Aji295lg7hICyARE9OZ/1ogq8Ow37OKSuwuXkBxO4H3A/2pN4N8cq/wAi2xJe+20A/UQcFo6AHqeYxNNrsCHGCjkA+0T/AOxP5UqdOx+rWBeo8LX+hQVzQDoIqT+Jse/PrUF1H5mu6KyxCS6SOlep3p7Q2gHtXqR8hj7p7vSKIFtaWq5icxVdvVOZApHCxmS1uq84UUWqEiKWrpYbcTJp2jeUe1GTpIAJsEETmkb3/lFi0SeKb6jmRSnWW1P1VTjMwP8AbWcdhR3h2nYmTMd6qGi3QF49q0WhtBVFGcuoAEWQT1paH33Cu2R3NPdUAoJpRYsSCwmtGVqzErugHtQmkiZnM17VSQfMZmIH86j/ANOIyCQOgpzDxPEoEGlT3W3Mfwn86idI461S4O6CTSqKXgLJssHMxU2sKII71Tt8wkzVXiGvC460JSpWEr1evgsktuIwQB/M1mLzkyCG9W/0jn3orV32gyc89DPt+dKtVqEAJa4QIyCQOOTkf7VxuTkFCH4i8QZbMoQpOMYxnA9cRnqaX2/FHSFuSy48+JHoR+k1HX606pgFBVEIYMQPPBMER3jjjFXqtkD968XZBAJP0txI4yOvrUZMbDSaO4hBgjMZ9ppBqvCLCagXULC4DvgHLRkgHuR9qotXV07lCCQ4yM8d16giPyqnV+HPulLvlPBgEwexFOpKqMsZ034HNi9dt3dsQP3Z69MmT6cdJNPr+oDBgCGhiSQe5P8AlXPPh9m0eka5875uoK7bKMAEQn/7GkgsQOnEgd6YfA/jG83tM8fuoYMIgo/M5y++ZA9e1Tk7VIpd6bfwvUCHRp8pkGMRgRPUyP19KqbUru9KXaoGbbb2VQ5M8bo4X/EOenWnOm8FAEkma7OCdqmRmixdWx4OK9XzZtFerppCWx82mkRPSq0QA84r7d8SUEgZPpQIdmbJgVzxTGC77LGKo/6gR5auvWFCc0rtoxO4U8UmrCxgATmg9b4UbhBJNM7V3aM1bbvbs9KVyaCLTpzbiM0V+0ssCKKFsEzXrq0HPt6CgbX6YvbxzFKtM5VCp5rQWrgjmg30YLbpEfatGdYBxBtFoPxNkmo+IGCADTRbyx9Q/MUp8SMuIpoS7MDI6vU7Lc9YpHo9WbjetM/HpNsKKA+GdEQSxHH86uqSFfofc0+xS7YAH9CsvrdQHbcZ5x6Z4p98T6wQLYOZlojHaazN1hBEieR6+uOK4+SdscD1d0CcGRkz6GOD9jWe+J7vzNNcRSNxAxMH1xGD3zTnXXz/ABKROTtJnIwOs++MUg1pZrR2AEFmBaTB/hHGRJ/M+lc90UoWaW8NilRAkE8dsA4zHatP4z4EdTZW5bKre2C227IdRuKmfwuBIniDHSsrodEVDWmOVJA7RwOfY9OlONL4ncCbJkDG4EDrwBzPrQkrEjKnpTqNL83TpcZf3qfuzGDKjk+snmk1i+zsqAfjgjIxOYgjoSZ/u1qlzbaeAcD8jMk5zQGg8Pm7K8mT+hH5xNRkyypsHOluXtQwFi2unaFV2lQg2ncR1eJJjuBR3i+lt6O5p307FEFxAdx+tFghn95aR2/OnCPtVQeASSI6/pMmfzpV4q3z1Jby22geaYADDkcRJBnHFGLbDLDoN3UB7YuKNyjzLPBG0NujkicDvPanPhHiDNYhz5xk4iAZifuI+xpJotUtz9nVQCi2kcKuAWCqASfTDD2ovQW41GCY2QeSCDuhiexKkj0NW45VIWXg80ayJPWvUTZVVHp6zX2u9yIgNovbGRMmrraOxwIq4Xxw+Kj/ANUUSB0pm38Rge4jTtJoqywSrEvJt3YJobXXRiAM0t3lBPn7XvmOlTtXyE9cUJf1SWE3twYEDJMmOP8AOkt7xxn+gyFOCu5TP4R5sHkZ4zFJyTUVQUrNHb8aiQVyDmSB0nvx60v8U8Zd5RWCnMpG12AxA3ffI7DvSZVgEttgQN8Q4BMCYJGQGkRwD3qxrjSzNcBCsIGfKoYgEDn8JB9Ce1cT5GOohV15O0Nw0ZPRlG1ueAwOPSqvDtddMA5cICSJAgjByYyQR9+tRvLLKdwCkNGCcFpQZGYJOexqV24AGKhVYBQMngR0OAJP2xmpuTHpDHWg7Y67hmYE5xHA98CRSrU+IuAYuZTB4wRHccf6UdqtbiVBKnzCD3JG6ZiQc5xgzSfxPUmexECDmC3CysfTiRBGTTwk19Ekj2q8XusQfmlo7KAOs5H+ccetBW/H7nmUPcMYaFKwTjPRT9+tUXU8+WPrG4GZz5lwQcc8CeTiqZDFe0k4B2y0ZJjzYjHGKfvL+i0ghr0A9InzQcQMtmJyRxzmhm1gUBvKN8EkSZBxJ2ggDI/Oq714rljLQSQq4AzyON/1eXHMCMVQ+rKjchQr0hSR8swD5skd/ee1Leho++I3JBKpMGSybTHMzMSBM47UlfWs5VQ4AgNtAJnzAAGTgfUfuKaeI2C21TGwN9PU+Xy8epG4mgBamSrBe6kAYB6Cf+3qME0LGQGLoN9STO5f/wA57dieOkd6NtJLgTgAnr0wBn7mlXid8C3uQ7hafcwlhCMTbKyR5gABmMT60b4frZdgDLLj7Edj/OmjpKaplmufYq28T/r0+1EeDXIuL1z6mR1+9KPHPGxbvfLVfmFB9TdCQCQB1gdaI+EfFd+qto6hWuMFRhwGaQAQOh6dqWXGxoS002v0RFxgfxGR6xBI/wDE/wDrVPxBomS1cLDerWTbRSOXYYx3kDOeDT/xvbbdZOeJ6HoQIHSlfjrt83SABmClrrmPpHlVT6LJZaRYytWW+Fzbs2GfaXNtBH/YjFxA6ZLR6Ae2i8HCvqkIaVeZxE7UaBjACgCB/eoDxHwzcEVSNil0kcKGYgHMcB475pn8BeHEgXnYHYbltB1w5ViegMLGO1OtYsvDV30B7V9q92HUivV1WSFN5RcQnhgD3+1KfDbgZSH5FPrPhXVmJEcVW/h4BZVUCYz/ADq/7EsFoo01tQIiZNVfEXiSaezvYAkyFExmJMnoBUNZ8SaPTna11dw5CgtGJzt4rI/EHi66lt5/+IYVWIBAMyxA6tj9KlPkXwJ43X1Khmw34dhmVPSJHI49SKY22zB2gGIxgMSSAGPuOe096C0mjC2GZSBdQs0Y/CSz2w34RtI/8asukfMbY7MkyQ2QRcXeRMcgHcsdVjtXHKTbLQVaXLeX5RJmB+6fmVIcfLOcfUcHpNWWWO8MMKbmxpgxKyrCeP3gcDp5jSnSvcCXEZgUNtd+1iTBJEgNnB2tjkHHFGHWgWkfcAykW7gCwWEOVbPXdGR3NL6OEK8LuAO4HKkzG+QwQcLkGIAgr60VY1UyqACQckNAJgQwOYmOseYetC6DFwMCGYKytAyGZydxBjCuVH+nW7wnxH935ztZSbLgfSWQwLmMjoSO/vSmKr2qA3OQPKS5HIEcyI/CBnpE1Td8Mtu24/MBYSxY7SFYkwSVyNytEchY7VZrLipZDqd1yDLoPrlCzYMhG2mY4MDtVV/xBjJKplARtfeTLQMkwsT2nOKyWiMWtdXcCoYKeM4dSIBEdsTPUVU52BtoXy4jILAmAJBPJwRz1om5dY4tggggE9AGJ75gZPfFCEAM4mGEyVUY2iA/OfLAJjlZ6mqilK6ggxOQQIEAjIgQeeZJnMzVAsCFhZkHdBA4G53AHvPuDVOqBOAHLcSYlSFB+YNpESCMdxRS2SVZSAC1qPKpE4LR5TnzDaBjBzShBLvicM0ySDkGG4PPeBgiehpbud/PtiI8pKmTEKAFEdQTOfyFWajQnJYFS26FhR5TMknkuQInjzelQsMsPA+kMDOQuASeJbKqM5o2EF8T0BFgi4SFgAuIlVMzC9RMEjk54qnw4bbgaQdyDI4JESR7iT7Vdq7TOpUqIMkbsDbEhoB6sZAOcR0EpPDNVtJtH/62hSekf8kfnTRYk0W/EunZb5YcOoM+oAUj9P1o34I0jXNXadpKWW3k5xsyozySwWKjqtM936WUnqGxjp1g0w8C0V9GAHy57c+xxxmKaU8ESNPr2/atXZtj6EJu3DziTtWPxTBPsKnomZrz6gsCwvMjwZC2AUW1bK8QpO49cmqPEdeuli2qG5evZwR5fLCsTEhRwB6UVY0rW7ZXbue/G7iB8sE3G9JbAnmK507L/Bhf1RV0gyj3CxxICgkjHZZDf4RWs+HNLGnEqFYu7kKZA3uzKJ6+UrnrWO+FtOLt+2HMoEYkNEwd21SQY4ABx5pngiui2dQi8xJP5108KfpOTLU0Q9TXqmNUPavVTsxC+kPxh4ibOmd1IBMKDPJYxA9adEgiRkRg+/Wudf2oeKKTZ06MAVfe/ZcY++TSuVIKM94tore6xbR08xJch5gRndIBBYcR2arb0KjFwflrtaQPpG62Lc4xugGO36ieHE32dWUBbrqSAALjbCSkY4gMe/miKMu6Tf8ANAz+0AXAPqnY20jk+dwEIGDBAiAKg3ZRDlrPybLDB22nBEg7j8piWIPEkjjsK+WdYVsq48t22iBuBuIuWwCZ6BT+ooXwzXHcA30FGbOQPmM0TzG7ZgYgEjqajfG7SlWOBaslmnMB1LE46KJ+9AZMP1On3G5v2giTABHkuHnuQUKz2MUqTUfLNwKE2MocS2GU7sq2cb0XHIaYpvYYM91WMsr2VkYIhVET7uWHsKT6vQrbJBViqs+0bSSqbA7IYB/dlvN3hRWCMdNrt5JLArAeCIMFQGJI5BUhN3dV4IorTaovIOMlPMOHHmYewUt9XpSPVqbJs3LIJQsdwlTuFwBCO8EC0e0MCOtFveB3SSUKAAyI3rIDntKsF3f3KFAsL1uoIRtqljJdtwBZQJuJb3dIK7YjgHvQFwmbawd22CQQGlVUZj6ScDvzVOs8Rktt3NuI3DAILsAxjuJAns5qm/c2ld0AAzjGSrSwJ67gMdZopCNljOzSVBz9JEyCR5x7+Ux0E16/Do4EbTCgjJAIMHGSNwDR3NEGFO44YLG3JwpHAGOB3zOaioAPPmI2wPKJBBJBXlQDH+EnrTgBG0wEtHnAkicEsRliIwJiBxERQ964UgMDtXziGJUlBlWg8iRBPIBnNX35GTO2RAYiRAHmmYJO3E+hGaos6gQx6BYbaskBZIkchpAzxikYUUjTqxCzOWCMGnDIZE4Owgcfcdao0+k3KwPVjIBjzLwR12ttYiOSCKcWbFyACyFlG5iRwBBeDwNvH9RTNNIm5HChgD8tWHMuXJbMSoUwIzLn1rDJGN1lostyQBLQrQCAYEdYktMT+EjrxkEsFLtxSSCtzryAOJ+5I966x4l4MCG8hYxlh1yhIH4e8dRBnBFc01ij9svkHcJgkCJKllgjvC5j3oxfppIv8MubmK9QfzHSthbDaZbZA/e3Po9IDMSZ9Fk+lZTwu4ouq/QHM9geYrZ3NaLl20GUOTYvCPLMrtMDdgErP2mpS1pDQVBfhXgS2t9255nuIWuE58y7SFB/hCtIFS8L1BDornDCTHVwqh2gAmJMx128Zo3w+8oRSsm3cLRP1KCgwe8R7UD4dort6+VtiVBbzGP3aF5kkGAZGOvlqi/iElg3+DfDPM1xliCyJIgmSdzHuOFB9D2rXW9OLZ3HgdPftX1NFbtIoG6AAPXE9O+T+dSXThmzIzI/y+9dkWkqJsJW+jc/qK9VptzXqRgEPiPjg063YQEKQBkDzECBEcYJ+1ck8T1i/OLXWndJYkcklcHHMboHSK3HxnY+UIk7rjyDxgLg/q35Vzj5G+8qjdibjHMqFwCT74PvUuR7Q6HXgfhbMiyf33mZt7QArSQAMwwURjvTjTlSbLDyLaLFvwgggMVj+6VHm7tHSlHhuruJvZ1zJAJaZngKpHmYQOMeY02RwLCfLQn5g827gKWDNIPXv0ljUyiZXpLm5j1tsdwiQwBZwOPUzA9Z4ou/ZK27xjlgkf3XIbHsvb+GgbTLAZSylAHMdSZIJHRSWEChvE/jjS27QR3/AHuxTgFsqCAccdP1ogYyDf8A9DxtFw22XnkbFPfooM1fqdQtu3bJDAQu5pyqsZDgnEA+bPTd3NCW9al3TWblok2wzGciYkRHswx3ApgmrU2FRzm5ZCriQSS8A+4JE8eagMhAzEJsKk7fK3mxHm2Nt6Akq4I6zVL6whwRkKoQgepHm6YYPzUtZdL2WU//ACWwFBj6037RPqu3npNLbTTcbMFlEz+Eo2wMZ9Ap+3rWFYdcugnuhld08GCJ9TM/mKunfcQqYBVgQMwQV2lQeBDTPImlaM0IACCWDRkwy8qP8QMH1pxomG4R1GBBwR1PUAL0o2KGI5LPESWBAMxBMt5hzj+VUWV8kqZxtEjO0krPsHme9Uae/G6MKQYOMsoGImc5kj0o0W2+WxiIUAgkTEy/pPm3H7CtZmCakDd5VAMBWxuPlXcI6iMR3g0J4cA7CSZO0sB+ISPLtPoI9QKZfEAAdmQ+Y7R0BCr5Q0ct0IjvS3SKC23ad07hJnCLO2RBLZx7DvWCh/Z2p5nVYhd7HcCcglsjK/u2X1E+lFfMUGA266AUQeaMNbdY6SoZjn170q0SiSVlrZG3kyo2qsgfwghmieVFF6S/80lj5Q1oOAMQ5QbnEcTgkdh6UrHE/wDaVqgnyrihhO4SMbm3FkkgxA+Yfq6Oazh+G3t22Fz690tBnduBBM9YK++a1fx1Z36JgImFcxzjgDpMGD/2ilHh+o+dZQsfwrBwDxx7zP5Ut0sMzMopDDcMD2z0+4zNOdTqNq2roibLye+xh8tgCecNSvxtdjeURM47mZ46ZkUNe8R3hVP0s6q33Iz9yB989KZbpNOmdVusoVrSAwylkII2pvCx6kTMRTD+z8tvvAgywEg9NpMfnJrPfO8i5woC+u1AonHecDvWh/s/UpZ1F/JyUUMZlkyx9izAfY1SHppGs1Vllz1mJx19Ku0iOp3OxYH2x7AUInhTBUcsxugAkFjluv2zxUdb4q0/LQQwHmJ6Y4H+tdWsmNr2sVI3GJ45NeoDTeGyoLsxJzzx6CvtL1QaBNf4OusTbdYifMgWJToDJGT3nHpSfSfCOnsJdtWy1z5qFbhOWK9fMAI2kyAOK1T6PaCUwYzPJ+/eqtHp9qwwkk7hBJieInP5d62GRyfxzwJ9FqAxW7c0xQefaGjzAQdvWcT2NJdT8U21e4st8vcSq9drRgDkmd1d3e1j1z5ZwfcDriZrIeM/D9st8wqN3TybiOZg81B8d7ErFpmL8Js3PEnCE/I09yWcgD5jQq4B4UGDxMU31P8AZNYt2/3Vwi4cb7kMG7g4B44IJq7wrTut5SltwEOdwgZiPLz1/StzpfDAAXuS7nmekxgdvarR46j/AKJum8ON2rb+GLf0up+i4yvYuA7lBkSAeRlRjpNOrXiCPaT5bA7VABBn6y7Rn0B/8TXTdb4RZuIyXLVt0IgqygyD9v8AesF8U/2ZC0i3vDbewgfvLILEPgwyyT5xuOOoqU4VqGTEY1Km8yt+LysB2fyyO3AP+IGkljSFr28tDgFWWJUlZDDHEkAj7Uu0Xi7Ne8wZLiyrAiCMjBB4MgfkKZ2yBfujgqSQR2Pmj9TUghq3UKK8YPnBkjbujJ6+VTNW6aUYohJ/GCTJG/oTyTIAPoaW6HVqySPwXCR6Atx7MjEekDtRulXa7EHKd5ysf5cfc1gBvh7q9y6uzyybhzJO7aSPYKOBTWx4ltRFK7T8l33EAfXDSVPQ7ljrI9KVhtjb1bLISeuRGPYhh9waQeNeIubaqbjfuw4IJn6mLSJH8IT2igxy3VfEXzSyhpYxlsxKsYxz9K/aeaZ6O3hGSZLYjrIRgBznymPcD2574TrSt0ln5PHfd5fyAAP3roSBNzqGjYpCkGNuNq5GeJE+vpTNCjHT3TuYDdtBO2AM7nXOcwST7HacxR2g05gKGO35ak56AsCB6HJPpS3w3Xj5jPMHaZXiDgAZ5BwPcA0xfX/LZlG0jIH2IJ/mfcMaA6CNfpVa1ctkDzBwOcgiGiOgMe231rm+nJ0lzY4JRWNtxzgkH8xAP/NdBTxKHEnhYED+MtP6rH3FZJdB8y3rZ8xZtyk8grAB9cL+v5KZoH8fsfNRWRg0CQMdvz6H9azeu0uyyM+Zxvkf3SDH5088Kum5ba2LbM9tSTsUtCzydoMLnnpI9aE1nh9w7bo+jbtx/CcEjtAJn2pk6JNabi7fVdMHY7RJ65ggECf1+1aX4L8UU27VhFiyCCSTks3mH2mD9xXNX+brQFJVEVsruEkSAMdhtPb6q2/wzca2YEfUsCP4eMn+uKvxR2zSfw3vjfi4tWyFMXSIX0PQ5rOfDF+5ev8A75izQTOACO20e9ffEGa/qFgwZBBPEd4pjbK2HFqyP3hy7kZ83mCrP/Air1Qpovlx1r1Lf+mbxLElusk/0K+VOn/TWf/Z"/>
          <p:cNvSpPr>
            <a:spLocks noChangeAspect="1" noChangeArrowheads="1"/>
          </p:cNvSpPr>
          <p:nvPr/>
        </p:nvSpPr>
        <p:spPr bwMode="auto">
          <a:xfrm>
            <a:off x="80963" y="-731838"/>
            <a:ext cx="2038350" cy="15240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59396" name="AutoShape 4" descr="data:image/jpg;base64,/9j/4AAQSkZJRgABAQAAAQABAAD/2wCEAAkGBhMSERUTExMWFRIWGCAYGBgYGRgaHhgcGBoYGhkYGxsXGyYeGhojGhgYHy8gJCgqLCwsFR4xNTAqNSYrLCkBCQoKDgwOGg8PFykcHBwpKSkpKSkpKSkpKSkpKSkpKSkpKSkpKSksKSkpKSkpLCkpKSksLCksLCwsKSwpLCwpLP/AABEIAKAA1gMBIgACEQEDEQH/xAAcAAACAwEBAQEAAAAAAAAAAAAEBQIDBgcAAQj/xAA9EAACAQMDAgQEAwUHBAMBAAABAhEAAyEEEjFBUQUiYXEGEzKBQpGhFCNSsfAHYoLB0eHxFXKSojNDsjT/xAAYAQADAQEAAAAAAAAAAAAAAAABAgMABP/EACARAAIDAAMBAAMBAAAAAAAAAAABAhEhAxIxQQQTUSL/2gAMAwEAAhEDEQA/AN6mlkAhWj3Gas/ZYE7j7YOKPOnaMAEDBzHFU/sucTgdM46V22aimxpgZzIj2j05qCaQE4+n1ImriB+Gecz/AF0r49uczJ7/AORNEBaLBXEx7zVWrtXDwRHrNeNsdWzyagoXHmz270KCVrYYYL5PTNX34VfpPrmpJYJaZj9ahdQ/ix69KwD5YCTG2O81U+rhiFEgGP6FW6gFhIBgCPeqLRKEkCJiZE0Qjrw3XkrAAJ7cURfukkBlK0lueIbGXy57xHSjrWpkAzipOG2FF4tL6UNrLa8gZiiNv4gZHWhdZqwBPGOO9GPpmBh2DYHHWoeK3C6STCjkkwO386hqdZtxNVas/OsvamN6wD2OCD+YFPJYD0SH4rsWsSzx/DHf+9THwX4u0+pb5asVfoHAAY9ge/vzWH+JNGAA3mHIZZ+lgYPH51jrHizWrqgtI3RuzjOPyNcL5pKRVQVH6Au2jX1bHcilHhnxKjWAzz8zjB5gZxn8/WpJrDcMlto/CMY/1q37bRNqhwlkSJOf67UUfD5+kifWf5ik2ldg0yCOP6in+leRPXJqf7GAX39Oyz5Zjtn9OaX3NYPStSVXB4JrPfFumKWjetBZU+cY4ONw7EEiadctemasBuakRkhR3JAr1hrbfS6MfRga5V4v8QsbhBBaOuIP3zOaG03ipJEKQZ6H9am/ymvEWXBf07SHA6V6sz8JeK3Hm3dU3FQYIyQZEAn2/lXqsudNeE3Fp+nSnTzESAD25pZrLapENB9KIdN7Y5qjVaGT1mniq9FBrdmck4P61ZtAxPPpUEtcgMas/Z8AFvvVTEDZYZgfyxUEtE4nk9MmmS3QF2zNR0aopJ4M0jkzApACx/yahY0pcGJgf1/OitW6MwMnHTiqbeoZTIYx25ra1hiV3TeUc/lQjuQYkQBR90Pe6xVN/SfLSCR6zyaKl8fpgP55uYbkHFVjVC2wWZE5FTSzuyOBXy5oc45pjBNvxABWIOSOKS6cPcunk+/FHjRkH/io2UAaYzWTQBfq9MxbAmvlsMtaJoImhAJ6VrF6mZ+IPB2vJuXLdVn6oHI/venWuU+OeGMpO6VIMZUiD2M1+gF0eKpvWiV2mGU8ggEH3BBBxXPPh7O0WjKjhvw1rGtW3uOcJ5VloncREczEdorb+C/EA1FncBlW7wRPMihvi74NW282wFtXARHIS4ATgc7Tgge9Zvw7wu7YfclwyW8wH0sPxYjt1qFOOMEqZ0nRavPf2/3rXeEajcF61zvS3AYYdQP+e1bf4Zubl9vb/OgxTQ6hRjGaw3xD8Q27VwaW4wHz1Ksc+QPKq8qPKZzmOK3GpUdulY7W/C9hna5cSbhPmmIc9CwPMDj3oJXgydHGX8NuAsjssqxBMyJGCQRyDH61pPAvhd2AKjy9Xb9YHX8q3v7DbHFm2PZF/wBKgZqkfx91jvndYT0mnW0gRMAc+p7n1r1RW2TX2utQijnbbNrprMLIqa6fdk190rQoq43x3rnbdjibVWvlHAJnmqLas0RuH3o3WAs3pNE2bUATVe9IKQIbRjihNbdCDaZk8R3p0bg4FJtSm65OMUYOzMrTQttkmpabSMT9qttlmMsYWiV1KjAou7wB9Goa2uQKB8Q1hbaVAo67dkZFAakHkRFZL6Y9btAgEgD2/lTLR6FSJ5pbbvAY61eL7DAPPrRkmzFPjVsKwjn3oFsr6xTtPCw/mbNA69VU7VBmhF/Agtm7Agn9aJEKCZH+tUrbGCRI6yaC05/eQRyf6zTAGD3p61S8DJJq46XI6ClPjmsUQizxJ9f9qEpdUBCr4l1AukAL5beRBHJEFj9qzdq6FMcz/n0plrnJ4gScf7mlrbQ4H5fbiuGUrdjJDPTKIGfyrXfDDgMFkZ4yJPf3rH+G8t2AB+wnH6VH4f8Aji295lg7hICyARE9OZ/1ogq8Ow37OKSuwuXkBxO4H3A/2pN4N8cq/wAi2xJe+20A/UQcFo6AHqeYxNNrsCHGCjkA+0T/AOxP5UqdOx+rWBeo8LX+hQVzQDoIqT+Jse/PrUF1H5mu6KyxCS6SOlep3p7Q2gHtXqR8hj7p7vSKIFtaWq5icxVdvVOZApHCxmS1uq84UUWqEiKWrpYbcTJp2jeUe1GTpIAJsEETmkb3/lFi0SeKb6jmRSnWW1P1VTjMwP8AbWcdhR3h2nYmTMd6qGi3QF49q0WhtBVFGcuoAEWQT1paH33Cu2R3NPdUAoJpRYsSCwmtGVqzErugHtQmkiZnM17VSQfMZmIH86j/ANOIyCQOgpzDxPEoEGlT3W3Mfwn86idI461S4O6CTSqKXgLJssHMxU2sKII71Tt8wkzVXiGvC460JSpWEr1evgsktuIwQB/M1mLzkyCG9W/0jn3orV32gyc89DPt+dKtVqEAJa4QIyCQOOTkf7VxuTkFCH4i8QZbMoQpOMYxnA9cRnqaX2/FHSFuSy48+JHoR+k1HX606pgFBVEIYMQPPBMER3jjjFXqtkD968XZBAJP0txI4yOvrUZMbDSaO4hBgjMZ9ppBqvCLCagXULC4DvgHLRkgHuR9qotXV07lCCQ4yM8d16giPyqnV+HPulLvlPBgEwexFOpKqMsZ034HNi9dt3dsQP3Z69MmT6cdJNPr+oDBgCGhiSQe5P8AlXPPh9m0eka5875uoK7bKMAEQn/7GkgsQOnEgd6YfA/jG83tM8fuoYMIgo/M5y++ZA9e1Tk7VIpd6bfwvUCHRp8pkGMRgRPUyP19KqbUru9KXaoGbbb2VQ5M8bo4X/EOenWnOm8FAEkma7OCdqmRmixdWx4OK9XzZtFerppCWx82mkRPSq0QA84r7d8SUEgZPpQIdmbJgVzxTGC77LGKo/6gR5auvWFCc0rtoxO4U8UmrCxgATmg9b4UbhBJNM7V3aM1bbvbs9KVyaCLTpzbiM0V+0ssCKKFsEzXrq0HPt6CgbX6YvbxzFKtM5VCp5rQWrgjmg30YLbpEfatGdYBxBtFoPxNkmo+IGCADTRbyx9Q/MUp8SMuIpoS7MDI6vU7Lc9YpHo9WbjetM/HpNsKKA+GdEQSxHH86uqSFfofc0+xS7YAH9CsvrdQHbcZ5x6Z4p98T6wQLYOZlojHaazN1hBEieR6+uOK4+SdscD1d0CcGRkz6GOD9jWe+J7vzNNcRSNxAxMH1xGD3zTnXXz/ABKROTtJnIwOs++MUg1pZrR2AEFmBaTB/hHGRJ/M+lc90UoWaW8NilRAkE8dsA4zHatP4z4EdTZW5bKre2C227IdRuKmfwuBIniDHSsrodEVDWmOVJA7RwOfY9OlONL4ncCbJkDG4EDrwBzPrQkrEjKnpTqNL83TpcZf3qfuzGDKjk+snmk1i+zsqAfjgjIxOYgjoSZ/u1qlzbaeAcD8jMk5zQGg8Pm7K8mT+hH5xNRkyypsHOluXtQwFi2unaFV2lQg2ncR1eJJjuBR3i+lt6O5p307FEFxAdx+tFghn95aR2/OnCPtVQeASSI6/pMmfzpV4q3z1Jby22geaYADDkcRJBnHFGLbDLDoN3UB7YuKNyjzLPBG0NujkicDvPanPhHiDNYhz5xk4iAZifuI+xpJotUtz9nVQCi2kcKuAWCqASfTDD2ovQW41GCY2QeSCDuhiexKkj0NW45VIWXg80ayJPWvUTZVVHp6zX2u9yIgNovbGRMmrraOxwIq4Xxw+Kj/ANUUSB0pm38Rge4jTtJoqywSrEvJt3YJobXXRiAM0t3lBPn7XvmOlTtXyE9cUJf1SWE3twYEDJMmOP8AOkt7xxn+gyFOCu5TP4R5sHkZ4zFJyTUVQUrNHb8aiQVyDmSB0nvx60v8U8Zd5RWCnMpG12AxA3ffI7DvSZVgEttgQN8Q4BMCYJGQGkRwD3qxrjSzNcBCsIGfKoYgEDn8JB9Ce1cT5GOohV15O0Nw0ZPRlG1ueAwOPSqvDtddMA5cICSJAgjByYyQR9+tRvLLKdwCkNGCcFpQZGYJOexqV24AGKhVYBQMngR0OAJP2xmpuTHpDHWg7Y67hmYE5xHA98CRSrU+IuAYuZTB4wRHccf6UdqtbiVBKnzCD3JG6ZiQc5xgzSfxPUmexECDmC3CysfTiRBGTTwk19Ekj2q8XusQfmlo7KAOs5H+ccetBW/H7nmUPcMYaFKwTjPRT9+tUXU8+WPrG4GZz5lwQcc8CeTiqZDFe0k4B2y0ZJjzYjHGKfvL+i0ghr0A9InzQcQMtmJyRxzmhm1gUBvKN8EkSZBxJ2ggDI/Oq714rljLQSQq4AzyON/1eXHMCMVQ+rKjchQr0hSR8swD5skd/ee1Leho++I3JBKpMGSybTHMzMSBM47UlfWs5VQ4AgNtAJnzAAGTgfUfuKaeI2C21TGwN9PU+Xy8epG4mgBamSrBe6kAYB6Cf+3qME0LGQGLoN9STO5f/wA57dieOkd6NtJLgTgAnr0wBn7mlXid8C3uQ7hafcwlhCMTbKyR5gABmMT60b4frZdgDLLj7Edj/OmjpKaplmufYq28T/r0+1EeDXIuL1z6mR1+9KPHPGxbvfLVfmFB9TdCQCQB1gdaI+EfFd+qto6hWuMFRhwGaQAQOh6dqWXGxoS002v0RFxgfxGR6xBI/wDE/wDrVPxBomS1cLDerWTbRSOXYYx3kDOeDT/xvbbdZOeJ6HoQIHSlfjrt83SABmClrrmPpHlVT6LJZaRYytWW+Fzbs2GfaXNtBH/YjFxA6ZLR6Ae2i8HCvqkIaVeZxE7UaBjACgCB/eoDxHwzcEVSNil0kcKGYgHMcB475pn8BeHEgXnYHYbltB1w5ViegMLGO1OtYsvDV30B7V9q92HUivV1WSFN5RcQnhgD3+1KfDbgZSH5FPrPhXVmJEcVW/h4BZVUCYz/ADq/7EsFoo01tQIiZNVfEXiSaezvYAkyFExmJMnoBUNZ8SaPTna11dw5CgtGJzt4rI/EHi66lt5/+IYVWIBAMyxA6tj9KlPkXwJ43X1Khmw34dhmVPSJHI49SKY22zB2gGIxgMSSAGPuOe096C0mjC2GZSBdQs0Y/CSz2w34RtI/8asukfMbY7MkyQ2QRcXeRMcgHcsdVjtXHKTbLQVaXLeX5RJmB+6fmVIcfLOcfUcHpNWWWO8MMKbmxpgxKyrCeP3gcDp5jSnSvcCXEZgUNtd+1iTBJEgNnB2tjkHHFGHWgWkfcAykW7gCwWEOVbPXdGR3NL6OEK8LuAO4HKkzG+QwQcLkGIAgr60VY1UyqACQckNAJgQwOYmOseYetC6DFwMCGYKytAyGZydxBjCuVH+nW7wnxH935ztZSbLgfSWQwLmMjoSO/vSmKr2qA3OQPKS5HIEcyI/CBnpE1Td8Mtu24/MBYSxY7SFYkwSVyNytEchY7VZrLipZDqd1yDLoPrlCzYMhG2mY4MDtVV/xBjJKplARtfeTLQMkwsT2nOKyWiMWtdXcCoYKeM4dSIBEdsTPUVU52BtoXy4jILAmAJBPJwRz1om5dY4tggggE9AGJ75gZPfFCEAM4mGEyVUY2iA/OfLAJjlZ6mqilK6ggxOQQIEAjIgQeeZJnMzVAsCFhZkHdBA4G53AHvPuDVOqBOAHLcSYlSFB+YNpESCMdxRS2SVZSAC1qPKpE4LR5TnzDaBjBzShBLvicM0ySDkGG4PPeBgiehpbud/PtiI8pKmTEKAFEdQTOfyFWajQnJYFS26FhR5TMknkuQInjzelQsMsPA+kMDOQuASeJbKqM5o2EF8T0BFgi4SFgAuIlVMzC9RMEjk54qnw4bbgaQdyDI4JESR7iT7Vdq7TOpUqIMkbsDbEhoB6sZAOcR0EpPDNVtJtH/62hSekf8kfnTRYk0W/EunZb5YcOoM+oAUj9P1o34I0jXNXadpKWW3k5xsyozySwWKjqtM936WUnqGxjp1g0w8C0V9GAHy57c+xxxmKaU8ESNPr2/atXZtj6EJu3DziTtWPxTBPsKnomZrz6gsCwvMjwZC2AUW1bK8QpO49cmqPEdeuli2qG5evZwR5fLCsTEhRwB6UVY0rW7ZXbue/G7iB8sE3G9JbAnmK507L/Bhf1RV0gyj3CxxICgkjHZZDf4RWs+HNLGnEqFYu7kKZA3uzKJ6+UrnrWO+FtOLt+2HMoEYkNEwd21SQY4ABx5pngiui2dQi8xJP5108KfpOTLU0Q9TXqmNUPavVTsxC+kPxh4ibOmd1IBMKDPJYxA9adEgiRkRg+/Wudf2oeKKTZ06MAVfe/ZcY++TSuVIKM94tore6xbR08xJch5gRndIBBYcR2arb0KjFwflrtaQPpG62Lc4xugGO36ieHE32dWUBbrqSAALjbCSkY4gMe/miKMu6Tf8ANAz+0AXAPqnY20jk+dwEIGDBAiAKg3ZRDlrPybLDB22nBEg7j8piWIPEkjjsK+WdYVsq48t22iBuBuIuWwCZ6BT+ooXwzXHcA30FGbOQPmM0TzG7ZgYgEjqajfG7SlWOBaslmnMB1LE46KJ+9AZMP1On3G5v2giTABHkuHnuQUKz2MUqTUfLNwKE2MocS2GU7sq2cb0XHIaYpvYYM91WMsr2VkYIhVET7uWHsKT6vQrbJBViqs+0bSSqbA7IYB/dlvN3hRWCMdNrt5JLArAeCIMFQGJI5BUhN3dV4IorTaovIOMlPMOHHmYewUt9XpSPVqbJs3LIJQsdwlTuFwBCO8EC0e0MCOtFveB3SSUKAAyI3rIDntKsF3f3KFAsL1uoIRtqljJdtwBZQJuJb3dIK7YjgHvQFwmbawd22CQQGlVUZj6ScDvzVOs8Rktt3NuI3DAILsAxjuJAns5qm/c2ld0AAzjGSrSwJ67gMdZopCNljOzSVBz9JEyCR5x7+Ux0E16/Do4EbTCgjJAIMHGSNwDR3NEGFO44YLG3JwpHAGOB3zOaioAPPmI2wPKJBBJBXlQDH+EnrTgBG0wEtHnAkicEsRliIwJiBxERQ964UgMDtXziGJUlBlWg8iRBPIBnNX35GTO2RAYiRAHmmYJO3E+hGaos6gQx6BYbaskBZIkchpAzxikYUUjTqxCzOWCMGnDIZE4Owgcfcdao0+k3KwPVjIBjzLwR12ttYiOSCKcWbFyACyFlG5iRwBBeDwNvH9RTNNIm5HChgD8tWHMuXJbMSoUwIzLn1rDJGN1lostyQBLQrQCAYEdYktMT+EjrxkEsFLtxSSCtzryAOJ+5I966x4l4MCG8hYxlh1yhIH4e8dRBnBFc01ij9svkHcJgkCJKllgjvC5j3oxfppIv8MubmK9QfzHSthbDaZbZA/e3Po9IDMSZ9Fk+lZTwu4ouq/QHM9geYrZ3NaLl20GUOTYvCPLMrtMDdgErP2mpS1pDQVBfhXgS2t9255nuIWuE58y7SFB/hCtIFS8L1BDornDCTHVwqh2gAmJMx128Zo3w+8oRSsm3cLRP1KCgwe8R7UD4dort6+VtiVBbzGP3aF5kkGAZGOvlqi/iElg3+DfDPM1xliCyJIgmSdzHuOFB9D2rXW9OLZ3HgdPftX1NFbtIoG6AAPXE9O+T+dSXThmzIzI/y+9dkWkqJsJW+jc/qK9VptzXqRgEPiPjg063YQEKQBkDzECBEcYJ+1ck8T1i/OLXWndJYkcklcHHMboHSK3HxnY+UIk7rjyDxgLg/q35Vzj5G+8qjdibjHMqFwCT74PvUuR7Q6HXgfhbMiyf33mZt7QArSQAMwwURjvTjTlSbLDyLaLFvwgggMVj+6VHm7tHSlHhuruJvZ1zJAJaZngKpHmYQOMeY02RwLCfLQn5g827gKWDNIPXv0ljUyiZXpLm5j1tsdwiQwBZwOPUzA9Z4ou/ZK27xjlgkf3XIbHsvb+GgbTLAZSylAHMdSZIJHRSWEChvE/jjS27QR3/AHuxTgFsqCAccdP1ogYyDf8A9DxtFw22XnkbFPfooM1fqdQtu3bJDAQu5pyqsZDgnEA+bPTd3NCW9al3TWblok2wzGciYkRHswx3ApgmrU2FRzm5ZCriQSS8A+4JE8eagMhAzEJsKk7fK3mxHm2Nt6Akq4I6zVL6whwRkKoQgepHm6YYPzUtZdL2WU//ACWwFBj6037RPqu3npNLbTTcbMFlEz+Eo2wMZ9Ap+3rWFYdcugnuhld08GCJ9TM/mKunfcQqYBVgQMwQV2lQeBDTPImlaM0IACCWDRkwy8qP8QMH1pxomG4R1GBBwR1PUAL0o2KGI5LPESWBAMxBMt5hzj+VUWV8kqZxtEjO0krPsHme9Uae/G6MKQYOMsoGImc5kj0o0W2+WxiIUAgkTEy/pPm3H7CtZmCakDd5VAMBWxuPlXcI6iMR3g0J4cA7CSZO0sB+ISPLtPoI9QKZfEAAdmQ+Y7R0BCr5Q0ct0IjvS3SKC23ad07hJnCLO2RBLZx7DvWCh/Z2p5nVYhd7HcCcglsjK/u2X1E+lFfMUGA266AUQeaMNbdY6SoZjn170q0SiSVlrZG3kyo2qsgfwghmieVFF6S/80lj5Q1oOAMQ5QbnEcTgkdh6UrHE/wDaVqgnyrihhO4SMbm3FkkgxA+Yfq6Oazh+G3t22Fz690tBnduBBM9YK++a1fx1Z36JgImFcxzjgDpMGD/2ilHh+o+dZQsfwrBwDxx7zP5Ut0sMzMopDDcMD2z0+4zNOdTqNq2roibLye+xh8tgCecNSvxtdjeURM47mZ46ZkUNe8R3hVP0s6q33Iz9yB989KZbpNOmdVusoVrSAwylkII2pvCx6kTMRTD+z8tvvAgywEg9NpMfnJrPfO8i5woC+u1AonHecDvWh/s/UpZ1F/JyUUMZlkyx9izAfY1SHppGs1Vllz1mJx19Ku0iOp3OxYH2x7AUInhTBUcsxugAkFjluv2zxUdb4q0/LQQwHmJ6Y4H+tdWsmNr2sVI3GJ45NeoDTeGyoLsxJzzx6CvtL1QaBNf4OusTbdYifMgWJToDJGT3nHpSfSfCOnsJdtWy1z5qFbhOWK9fMAI2kyAOK1T6PaCUwYzPJ+/eqtHp9qwwkk7hBJieInP5d62GRyfxzwJ9FqAxW7c0xQefaGjzAQdvWcT2NJdT8U21e4st8vcSq9drRgDkmd1d3e1j1z5ZwfcDriZrIeM/D9st8wqN3TybiOZg81B8d7ErFpmL8Js3PEnCE/I09yWcgD5jQq4B4UGDxMU31P8AZNYt2/3Vwi4cb7kMG7g4B44IJq7wrTut5SltwEOdwgZiPLz1/StzpfDAAXuS7nmekxgdvarR46j/AKJum8ON2rb+GLf0up+i4yvYuA7lBkSAeRlRjpNOrXiCPaT5bA7VABBn6y7Rn0B/8TXTdb4RZuIyXLVt0IgqygyD9v8AesF8U/2ZC0i3vDbewgfvLILEPgwyyT5xuOOoqU4VqGTEY1Km8yt+LysB2fyyO3AP+IGkljSFr28tDgFWWJUlZDDHEkAj7Uu0Xi7Ne8wZLiyrAiCMjBB4MgfkKZ2yBfujgqSQR2Pmj9TUghq3UKK8YPnBkjbujJ6+VTNW6aUYohJ/GCTJG/oTyTIAPoaW6HVqySPwXCR6Atx7MjEekDtRulXa7EHKd5ysf5cfc1gBvh7q9y6uzyybhzJO7aSPYKOBTWx4ltRFK7T8l33EAfXDSVPQ7ljrI9KVhtjb1bLISeuRGPYhh9waQeNeIubaqbjfuw4IJn6mLSJH8IT2igxy3VfEXzSyhpYxlsxKsYxz9K/aeaZ6O3hGSZLYjrIRgBznymPcD2574TrSt0ln5PHfd5fyAAP3roSBNzqGjYpCkGNuNq5GeJE+vpTNCjHT3TuYDdtBO2AM7nXOcwST7HacxR2g05gKGO35ak56AsCB6HJPpS3w3Xj5jPMHaZXiDgAZ5BwPcA0xfX/LZlG0jIH2IJ/mfcMaA6CNfpVa1ctkDzBwOcgiGiOgMe231rm+nJ0lzY4JRWNtxzgkH8xAP/NdBTxKHEnhYED+MtP6rH3FZJdB8y3rZ8xZtyk8grAB9cL+v5KZoH8fsfNRWRg0CQMdvz6H9azeu0uyyM+Zxvkf3SDH5088Kum5ba2LbM9tSTsUtCzydoMLnnpI9aE1nh9w7bo+jbtx/CcEjtAJn2pk6JNabi7fVdMHY7RJ65ggECf1+1aX4L8UU27VhFiyCCSTks3mH2mD9xXNX+brQFJVEVsruEkSAMdhtPb6q2/wzca2YEfUsCP4eMn+uKvxR2zSfw3vjfi4tWyFMXSIX0PQ5rOfDF+5ev8A75izQTOACO20e9ffEGa/qFgwZBBPEd4pjbK2HFqyP3hy7kZ83mCrP/Air1Qpovlx1r1Lf+mbxLElusk/0K+VOn/TWf/Z"/>
          <p:cNvSpPr>
            <a:spLocks noChangeAspect="1" noChangeArrowheads="1"/>
          </p:cNvSpPr>
          <p:nvPr/>
        </p:nvSpPr>
        <p:spPr bwMode="auto">
          <a:xfrm>
            <a:off x="80963" y="-731838"/>
            <a:ext cx="2038350" cy="152400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59398" name="Picture 6" descr="http://t1.gstatic.com/images?q=tbn:ANd9GcT74iHwIZuLh14PSXT7pR2ujhHShLnN1HbGL7Irk3Kf4EYi1nmg"/>
          <p:cNvPicPr>
            <a:picLocks noChangeAspect="1" noChangeArrowheads="1"/>
          </p:cNvPicPr>
          <p:nvPr/>
        </p:nvPicPr>
        <p:blipFill>
          <a:blip r:embed="rId2" cstate="print"/>
          <a:srcRect/>
          <a:stretch>
            <a:fillRect/>
          </a:stretch>
        </p:blipFill>
        <p:spPr bwMode="auto">
          <a:xfrm>
            <a:off x="2195736" y="2132856"/>
            <a:ext cx="5544616"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9398"/>
                                        </p:tgtEl>
                                        <p:attrNameLst>
                                          <p:attrName>style.visibility</p:attrName>
                                        </p:attrNameLst>
                                      </p:cBhvr>
                                      <p:to>
                                        <p:strVal val="visible"/>
                                      </p:to>
                                    </p:set>
                                    <p:anim to="" calcmode="lin" valueType="num">
                                      <p:cBhvr>
                                        <p:cTn id="7" dur="1" fill="hold"/>
                                        <p:tgtEl>
                                          <p:spTgt spid="5939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6264696"/>
          </a:xfrm>
          <a:solidFill>
            <a:schemeClr val="accent6">
              <a:lumMod val="40000"/>
              <a:lumOff val="60000"/>
            </a:schemeClr>
          </a:solidFill>
        </p:spPr>
        <p:txBody>
          <a:bodyPr>
            <a:normAutofit fontScale="85000" lnSpcReduction="20000"/>
          </a:bodyPr>
          <a:lstStyle/>
          <a:p>
            <a:pPr algn="ctr">
              <a:buNone/>
            </a:pPr>
            <a:r>
              <a:rPr lang="es-ES" dirty="0" smtClean="0"/>
              <a:t/>
            </a:r>
            <a:br>
              <a:rPr lang="es-ES" dirty="0" smtClean="0"/>
            </a:br>
            <a:r>
              <a:rPr lang="es-ES" dirty="0" smtClean="0"/>
              <a:t>La así llamada ciencia y la religión serán colocadas en mutua oposición debido a que hombres finitos no </a:t>
            </a:r>
            <a:r>
              <a:rPr lang="es-ES" dirty="0" smtClean="0">
                <a:solidFill>
                  <a:srgbClr val="0070C0"/>
                </a:solidFill>
              </a:rPr>
              <a:t>comprenden el poder y la grandeza de Dios.</a:t>
            </a:r>
          </a:p>
          <a:p>
            <a:pPr>
              <a:buNone/>
            </a:pPr>
            <a:endParaRPr lang="es-ES" dirty="0" smtClean="0"/>
          </a:p>
          <a:p>
            <a:pPr algn="ctr">
              <a:buNone/>
            </a:pPr>
            <a:r>
              <a:rPr lang="es-ES" dirty="0" smtClean="0"/>
              <a:t> Se me presentaron las siguientes palabras de las Escrituras- </a:t>
            </a:r>
            <a:r>
              <a:rPr lang="es-ES" b="1" dirty="0" smtClean="0"/>
              <a:t>"Y de vosotros mismos se levantarán hombres que hablen cosas perversas para arrastrar tras sí a los discípulos"</a:t>
            </a:r>
            <a:r>
              <a:rPr lang="es-ES" dirty="0" smtClean="0"/>
              <a:t> </a:t>
            </a:r>
            <a:r>
              <a:rPr lang="es-ES" dirty="0" smtClean="0">
                <a:solidFill>
                  <a:srgbClr val="FF0000"/>
                </a:solidFill>
              </a:rPr>
              <a:t>(Hech. 20: 30)</a:t>
            </a:r>
            <a:r>
              <a:rPr lang="es-ES" dirty="0" smtClean="0"/>
              <a:t>. </a:t>
            </a:r>
          </a:p>
          <a:p>
            <a:pPr algn="ctr">
              <a:buNone/>
            </a:pPr>
            <a:endParaRPr lang="es-ES" dirty="0" smtClean="0"/>
          </a:p>
          <a:p>
            <a:pPr algn="ctr">
              <a:buNone/>
            </a:pPr>
            <a:r>
              <a:rPr lang="es-ES" dirty="0" smtClean="0"/>
              <a:t>Esto se verá ciertamente entre el pueblo de Dios.-Ev 431 (1890). Nota.</a:t>
            </a:r>
            <a:r>
              <a:rPr lang="es-ES" u="sng" dirty="0" smtClean="0">
                <a:solidFill>
                  <a:srgbClr val="0070C0"/>
                </a:solidFill>
              </a:rPr>
              <a:t> La reforma ciertamente hay que hacerla, con oración, ayuno y dialogo, pero dentro de la iglesia, lo contrario es obra de Satanás, que causa divisiones en el pueblo de Dios.</a:t>
            </a:r>
            <a:br>
              <a:rPr lang="es-ES" u="sng" dirty="0" smtClean="0">
                <a:solidFill>
                  <a:srgbClr val="0070C0"/>
                </a:solidFill>
              </a:rPr>
            </a:br>
            <a:endParaRPr lang="es-ES"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a:solidFill>
            <a:schemeClr val="accent6">
              <a:lumMod val="20000"/>
              <a:lumOff val="80000"/>
            </a:schemeClr>
          </a:solidFill>
        </p:spPr>
        <p:txBody>
          <a:bodyPr>
            <a:normAutofit/>
          </a:bodyPr>
          <a:lstStyle/>
          <a:p>
            <a:pPr algn="ctr">
              <a:buNone/>
            </a:pPr>
            <a:r>
              <a:rPr lang="es-ES" dirty="0" smtClean="0"/>
              <a:t>   </a:t>
            </a:r>
            <a:r>
              <a:rPr lang="es-ES" sz="2400" dirty="0" smtClean="0">
                <a:latin typeface="Agency FB" pitchFamily="34" charset="0"/>
              </a:rPr>
              <a:t>Cuando viene el zarandeo, por la introducción de falsas teorías, estos lectores </a:t>
            </a:r>
            <a:r>
              <a:rPr lang="es-ES" sz="2400" u="sng" dirty="0" smtClean="0">
                <a:solidFill>
                  <a:srgbClr val="0070C0"/>
                </a:solidFill>
                <a:latin typeface="Agency FB" pitchFamily="34" charset="0"/>
              </a:rPr>
              <a:t>superficiales,</a:t>
            </a:r>
            <a:r>
              <a:rPr lang="es-ES" sz="2400" dirty="0" smtClean="0">
                <a:latin typeface="Agency FB" pitchFamily="34" charset="0"/>
              </a:rPr>
              <a:t> que no están anclados en ningún lugar, son como la arena movediza. </a:t>
            </a:r>
            <a:r>
              <a:rPr lang="es-ES" sz="2400" dirty="0" smtClean="0">
                <a:solidFill>
                  <a:srgbClr val="0070C0"/>
                </a:solidFill>
                <a:latin typeface="Agency FB" pitchFamily="34" charset="0"/>
              </a:rPr>
              <a:t>Se deslizan hacia cualquier posición para acomodar el contenido de sus sentimientos de amargura</a:t>
            </a:r>
            <a:r>
              <a:rPr lang="es-ES" sz="2400" dirty="0" smtClean="0">
                <a:latin typeface="Agency FB" pitchFamily="34" charset="0"/>
              </a:rPr>
              <a:t>.-TM 112 (1897).</a:t>
            </a:r>
          </a:p>
          <a:p>
            <a:pPr algn="ctr">
              <a:buNone/>
            </a:pPr>
            <a:r>
              <a:rPr lang="es-ES" sz="2400" dirty="0" smtClean="0">
                <a:latin typeface="Agency FB" pitchFamily="34" charset="0"/>
              </a:rPr>
              <a:t/>
            </a:r>
            <a:br>
              <a:rPr lang="es-ES" sz="2400" dirty="0" smtClean="0">
                <a:latin typeface="Agency FB" pitchFamily="34" charset="0"/>
              </a:rPr>
            </a:br>
            <a:r>
              <a:rPr lang="es-ES" sz="2400" dirty="0" smtClean="0">
                <a:latin typeface="Agency FB" pitchFamily="34" charset="0"/>
              </a:rPr>
              <a:t>No habiendo recibido el amor de la verdad, </a:t>
            </a:r>
            <a:r>
              <a:rPr lang="es-ES" sz="2400" u="sng" dirty="0" smtClean="0">
                <a:solidFill>
                  <a:srgbClr val="0070C0"/>
                </a:solidFill>
                <a:latin typeface="Agency FB" pitchFamily="34" charset="0"/>
              </a:rPr>
              <a:t>serán engañados por el enemigo; prestarán atención a espíritus seductores y a doctrinas de demonios, y se apartarán de la fe</a:t>
            </a:r>
            <a:r>
              <a:rPr lang="es-ES" sz="2400" dirty="0" smtClean="0">
                <a:latin typeface="Agency FB" pitchFamily="34" charset="0"/>
              </a:rPr>
              <a:t>.-6T 401 (1900).</a:t>
            </a:r>
          </a:p>
          <a:p>
            <a:pPr>
              <a:buNone/>
            </a:pPr>
            <a:r>
              <a:rPr lang="es-ES" sz="2400" dirty="0" smtClean="0">
                <a:latin typeface="Agency FB" pitchFamily="34" charset="0"/>
              </a:rPr>
              <a:t/>
            </a:r>
            <a:br>
              <a:rPr lang="es-ES" sz="2400" dirty="0" smtClean="0">
                <a:latin typeface="Agency FB" pitchFamily="34" charset="0"/>
              </a:rPr>
            </a:br>
            <a:endParaRPr lang="es-ES" dirty="0" smtClean="0">
              <a:latin typeface="Agency FB" pitchFamily="34" charset="0"/>
            </a:endParaRPr>
          </a:p>
          <a:p>
            <a:endParaRPr lang="es-CO" dirty="0">
              <a:latin typeface="Agency FB" pitchFamily="34" charset="0"/>
            </a:endParaRPr>
          </a:p>
        </p:txBody>
      </p:sp>
      <p:sp>
        <p:nvSpPr>
          <p:cNvPr id="4" name="3 Pergamino vertical"/>
          <p:cNvSpPr/>
          <p:nvPr/>
        </p:nvSpPr>
        <p:spPr>
          <a:xfrm>
            <a:off x="0" y="3501008"/>
            <a:ext cx="5292080" cy="3096344"/>
          </a:xfrm>
          <a:prstGeom prst="verticalScroll">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2800" u="sng" dirty="0" smtClean="0">
                <a:solidFill>
                  <a:srgbClr val="FFFF00"/>
                </a:solidFill>
                <a:latin typeface="Agency FB" pitchFamily="34" charset="0"/>
              </a:rPr>
              <a:t>El enemigo presentará falsas doctrinas</a:t>
            </a:r>
            <a:r>
              <a:rPr lang="es-ES" sz="2800" dirty="0" smtClean="0">
                <a:latin typeface="Agency FB" pitchFamily="34" charset="0"/>
              </a:rPr>
              <a:t>, tales como la doctrina de que no existe un santuario. Este es uno de los puntos en los cuales algunos se apartarán de la fe. -Ev 167 (1905).</a:t>
            </a:r>
          </a:p>
        </p:txBody>
      </p:sp>
      <p:pic>
        <p:nvPicPr>
          <p:cNvPr id="15362" name="Picture 2" descr="http://t1.gstatic.com/images?q=tbn:ANd9GcQ31MK_uC1o1sw6TNP_XWVMMYdRvu_KbKHom_U07swNGGoXV877"/>
          <p:cNvPicPr>
            <a:picLocks noChangeAspect="1" noChangeArrowheads="1"/>
          </p:cNvPicPr>
          <p:nvPr/>
        </p:nvPicPr>
        <p:blipFill>
          <a:blip r:embed="rId2" cstate="print"/>
          <a:srcRect/>
          <a:stretch>
            <a:fillRect/>
          </a:stretch>
        </p:blipFill>
        <p:spPr bwMode="auto">
          <a:xfrm>
            <a:off x="5364088" y="3501008"/>
            <a:ext cx="3384376" cy="2088232"/>
          </a:xfrm>
          <a:prstGeom prst="rect">
            <a:avLst/>
          </a:prstGeom>
          <a:noFill/>
        </p:spPr>
      </p:pic>
      <p:sp>
        <p:nvSpPr>
          <p:cNvPr id="6" name="5 Rectángulo"/>
          <p:cNvSpPr/>
          <p:nvPr/>
        </p:nvSpPr>
        <p:spPr>
          <a:xfrm>
            <a:off x="5364088" y="5661248"/>
            <a:ext cx="3456384" cy="923330"/>
          </a:xfrm>
          <a:prstGeom prst="rect">
            <a:avLst/>
          </a:prstGeom>
          <a:solidFill>
            <a:srgbClr val="FFFF00"/>
          </a:solidFill>
        </p:spPr>
        <p:txBody>
          <a:bodyPr wrap="square">
            <a:spAutoFit/>
          </a:bodyPr>
          <a:lstStyle/>
          <a:p>
            <a:pPr algn="ctr"/>
            <a:r>
              <a:rPr lang="es-ES" dirty="0" smtClean="0"/>
              <a:t>Allí esta Cristo intercediendo ante nuestro Padre celestial, por usted y por mí.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5362"/>
                                        </p:tgtEl>
                                        <p:attrNameLst>
                                          <p:attrName>style.visibility</p:attrName>
                                        </p:attrNameLst>
                                      </p:cBhvr>
                                      <p:to>
                                        <p:strVal val="visible"/>
                                      </p:to>
                                    </p:set>
                                    <p:anim to="" calcmode="lin" valueType="num">
                                      <p:cBhvr>
                                        <p:cTn id="22" dur="1" fill="hold"/>
                                        <p:tgtEl>
                                          <p:spTgt spid="1536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to="" calcmode="lin" valueType="num">
                                      <p:cBhvr>
                                        <p:cTn id="27" dur="1" fill="hold"/>
                                        <p:tgtEl>
                                          <p:spTgt spid="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to="" calcmode="lin" valueType="num">
                                      <p:cBhvr>
                                        <p:cTn id="3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91264" cy="5976664"/>
          </a:xfrm>
          <a:solidFill>
            <a:schemeClr val="accent3">
              <a:lumMod val="20000"/>
              <a:lumOff val="80000"/>
            </a:schemeClr>
          </a:solidFill>
        </p:spPr>
        <p:txBody>
          <a:bodyPr>
            <a:normAutofit/>
          </a:bodyPr>
          <a:lstStyle/>
          <a:p>
            <a:pPr>
              <a:buNone/>
            </a:pPr>
            <a:r>
              <a:rPr lang="es-ES" sz="5400" b="1" dirty="0" smtClean="0">
                <a:solidFill>
                  <a:srgbClr val="FF0000"/>
                </a:solidFill>
                <a:latin typeface="Old English Text MT" pitchFamily="66" charset="0"/>
              </a:rPr>
              <a:t>  El rechazo de los Testimonios conduce la apostasía</a:t>
            </a:r>
            <a:r>
              <a:rPr lang="es-ES" sz="5400" dirty="0" smtClean="0">
                <a:solidFill>
                  <a:srgbClr val="FF0000"/>
                </a:solidFill>
                <a:latin typeface="Old English Text MT" pitchFamily="66" charset="0"/>
              </a:rPr>
              <a:t/>
            </a:r>
            <a:br>
              <a:rPr lang="es-ES" sz="5400" dirty="0" smtClean="0">
                <a:solidFill>
                  <a:srgbClr val="FF0000"/>
                </a:solidFill>
                <a:latin typeface="Old English Text MT" pitchFamily="66" charset="0"/>
              </a:rPr>
            </a:br>
            <a:endParaRPr lang="es-CO" sz="5400" dirty="0">
              <a:solidFill>
                <a:srgbClr val="FF0000"/>
              </a:solidFill>
              <a:latin typeface="Old English Text MT" pitchFamily="66" charset="0"/>
            </a:endParaRPr>
          </a:p>
        </p:txBody>
      </p:sp>
      <p:pic>
        <p:nvPicPr>
          <p:cNvPr id="60418" name="Picture 2" descr="http://t3.gstatic.com/images?q=tbn:ANd9GcT0JTIuzWsEsjzTwd2Nun4kr2kkgAHlvKefPVRxcMSIjY6z7akYqA"/>
          <p:cNvPicPr>
            <a:picLocks noChangeAspect="1" noChangeArrowheads="1"/>
          </p:cNvPicPr>
          <p:nvPr/>
        </p:nvPicPr>
        <p:blipFill>
          <a:blip r:embed="rId2" cstate="print"/>
          <a:srcRect/>
          <a:stretch>
            <a:fillRect/>
          </a:stretch>
        </p:blipFill>
        <p:spPr bwMode="auto">
          <a:xfrm>
            <a:off x="3779912" y="1988840"/>
            <a:ext cx="4968552" cy="43204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diamond(in)">
                                      <p:cBhvr>
                                        <p:cTn id="7" dur="2000"/>
                                        <p:tgtEl>
                                          <p:spTgt spid="6041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p:spPr>
        <p:txBody>
          <a:bodyPr>
            <a:normAutofit/>
          </a:bodyPr>
          <a:lstStyle/>
          <a:p>
            <a:pPr>
              <a:buNone/>
            </a:pPr>
            <a:r>
              <a:rPr lang="es-ES" dirty="0" smtClean="0"/>
              <a:t>    </a:t>
            </a:r>
            <a:r>
              <a:rPr lang="es-ES" sz="2800" dirty="0" smtClean="0">
                <a:latin typeface="Agency FB" pitchFamily="34" charset="0"/>
              </a:rPr>
              <a:t>Una cosa es cierta: los adventistas del séptimo día que adoptan su posición bajo la bandera de Satanás, </a:t>
            </a:r>
            <a:r>
              <a:rPr lang="es-ES" sz="2800" dirty="0" smtClean="0">
                <a:solidFill>
                  <a:srgbClr val="0070C0"/>
                </a:solidFill>
                <a:latin typeface="Agency FB" pitchFamily="34" charset="0"/>
              </a:rPr>
              <a:t>primero abandonarán su fe en las advertencias y reproches contenidos en los testimonios del Espíritu de Dios</a:t>
            </a:r>
            <a:r>
              <a:rPr lang="es-ES" sz="2800" dirty="0" smtClean="0">
                <a:latin typeface="Agency FB" pitchFamily="34" charset="0"/>
              </a:rPr>
              <a:t>.-3MS 93 (1903).</a:t>
            </a:r>
            <a:br>
              <a:rPr lang="es-ES" sz="2800" dirty="0" smtClean="0">
                <a:latin typeface="Agency FB" pitchFamily="34" charset="0"/>
              </a:rPr>
            </a:br>
            <a:endParaRPr lang="es-ES" sz="2400" dirty="0" smtClean="0">
              <a:latin typeface="Agency FB" pitchFamily="34" charset="0"/>
            </a:endParaRPr>
          </a:p>
          <a:p>
            <a:pPr>
              <a:buNone/>
            </a:pPr>
            <a:r>
              <a:rPr lang="es-ES" dirty="0" smtClean="0"/>
              <a:t>     </a:t>
            </a:r>
            <a:endParaRPr lang="es-ES" dirty="0"/>
          </a:p>
        </p:txBody>
      </p:sp>
      <p:pic>
        <p:nvPicPr>
          <p:cNvPr id="14340" name="Picture 4" descr="http://t3.gstatic.com/images?q=tbn:ANd9GcRrC25cPiUg1ZVOQ-Tj613jU1W3iwaXUS5qYxvc8sJK8hKvR_fv"/>
          <p:cNvPicPr>
            <a:picLocks noChangeAspect="1" noChangeArrowheads="1"/>
          </p:cNvPicPr>
          <p:nvPr/>
        </p:nvPicPr>
        <p:blipFill>
          <a:blip r:embed="rId2" cstate="print"/>
          <a:srcRect/>
          <a:stretch>
            <a:fillRect/>
          </a:stretch>
        </p:blipFill>
        <p:spPr bwMode="auto">
          <a:xfrm>
            <a:off x="4932040" y="2276872"/>
            <a:ext cx="3672408" cy="2592288"/>
          </a:xfrm>
          <a:prstGeom prst="rect">
            <a:avLst/>
          </a:prstGeom>
          <a:noFill/>
        </p:spPr>
      </p:pic>
      <p:pic>
        <p:nvPicPr>
          <p:cNvPr id="14344" name="Picture 8" descr="http://t0.gstatic.com/images?q=tbn:ANd9GcSR1TdUR8cdiKUhJMAfwMt_NOst-85ORmqVBWLl0Xf05hojDuMD"/>
          <p:cNvPicPr>
            <a:picLocks noChangeAspect="1" noChangeArrowheads="1"/>
          </p:cNvPicPr>
          <p:nvPr/>
        </p:nvPicPr>
        <p:blipFill>
          <a:blip r:embed="rId3" cstate="print"/>
          <a:srcRect/>
          <a:stretch>
            <a:fillRect/>
          </a:stretch>
        </p:blipFill>
        <p:spPr bwMode="auto">
          <a:xfrm>
            <a:off x="827584" y="2204864"/>
            <a:ext cx="3744416" cy="2664296"/>
          </a:xfrm>
          <a:prstGeom prst="rect">
            <a:avLst/>
          </a:prstGeom>
          <a:noFill/>
        </p:spPr>
      </p:pic>
      <p:sp>
        <p:nvSpPr>
          <p:cNvPr id="8" name="7 Rectángulo"/>
          <p:cNvSpPr/>
          <p:nvPr/>
        </p:nvSpPr>
        <p:spPr>
          <a:xfrm>
            <a:off x="323528" y="5157192"/>
            <a:ext cx="8496944" cy="1323439"/>
          </a:xfrm>
          <a:prstGeom prst="rect">
            <a:avLst/>
          </a:prstGeom>
          <a:solidFill>
            <a:srgbClr val="002060"/>
          </a:solidFill>
        </p:spPr>
        <p:txBody>
          <a:bodyPr wrap="square">
            <a:spAutoFit/>
          </a:bodyPr>
          <a:lstStyle/>
          <a:p>
            <a:pPr algn="ctr"/>
            <a:r>
              <a:rPr lang="es-ES" sz="2000" b="1" dirty="0" smtClean="0">
                <a:solidFill>
                  <a:srgbClr val="FFFF00"/>
                </a:solidFill>
              </a:rPr>
              <a:t>Estos son algunos de los libros que Dios inspiró a su sierva, para orientar a su pueblo en los últimos días de este mundo. Para el pueblo de Dios, la luz mayor es la Biblia, y la luz menor los “Testimonios del Espíritu de Profecía”. Muchas de las profecías que se están cumpliendo están registradas en estos libros. </a:t>
            </a:r>
            <a:endParaRPr lang="es-CO" sz="20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4344"/>
                                        </p:tgtEl>
                                        <p:attrNameLst>
                                          <p:attrName>style.visibility</p:attrName>
                                        </p:attrNameLst>
                                      </p:cBhvr>
                                      <p:to>
                                        <p:strVal val="visible"/>
                                      </p:to>
                                    </p:set>
                                    <p:anim calcmode="lin" valueType="num">
                                      <p:cBhvr additive="base">
                                        <p:cTn id="12" dur="500" fill="hold"/>
                                        <p:tgtEl>
                                          <p:spTgt spid="14344"/>
                                        </p:tgtEl>
                                        <p:attrNameLst>
                                          <p:attrName>ppt_x</p:attrName>
                                        </p:attrNameLst>
                                      </p:cBhvr>
                                      <p:tavLst>
                                        <p:tav tm="0">
                                          <p:val>
                                            <p:strVal val="#ppt_x"/>
                                          </p:val>
                                        </p:tav>
                                        <p:tav tm="100000">
                                          <p:val>
                                            <p:strVal val="#ppt_x"/>
                                          </p:val>
                                        </p:tav>
                                      </p:tavLst>
                                    </p:anim>
                                    <p:anim calcmode="lin" valueType="num">
                                      <p:cBhvr additive="base">
                                        <p:cTn id="13" dur="500" fill="hold"/>
                                        <p:tgtEl>
                                          <p:spTgt spid="1434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4340"/>
                                        </p:tgtEl>
                                        <p:attrNameLst>
                                          <p:attrName>style.visibility</p:attrName>
                                        </p:attrNameLst>
                                      </p:cBhvr>
                                      <p:to>
                                        <p:strVal val="visible"/>
                                      </p:to>
                                    </p:set>
                                    <p:anim calcmode="lin" valueType="num">
                                      <p:cBhvr additive="base">
                                        <p:cTn id="18" dur="500" fill="hold"/>
                                        <p:tgtEl>
                                          <p:spTgt spid="14340"/>
                                        </p:tgtEl>
                                        <p:attrNameLst>
                                          <p:attrName>ppt_x</p:attrName>
                                        </p:attrNameLst>
                                      </p:cBhvr>
                                      <p:tavLst>
                                        <p:tav tm="0">
                                          <p:val>
                                            <p:strVal val="#ppt_x"/>
                                          </p:val>
                                        </p:tav>
                                        <p:tav tm="100000">
                                          <p:val>
                                            <p:strVal val="#ppt_x"/>
                                          </p:val>
                                        </p:tav>
                                      </p:tavLst>
                                    </p:anim>
                                    <p:anim calcmode="lin" valueType="num">
                                      <p:cBhvr additive="base">
                                        <p:cTn id="19"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to="" calcmode="lin" valueType="num">
                                      <p:cBhvr>
                                        <p:cTn id="24"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08712"/>
          </a:xfrm>
          <a:solidFill>
            <a:schemeClr val="accent3">
              <a:lumMod val="40000"/>
              <a:lumOff val="60000"/>
            </a:schemeClr>
          </a:solidFill>
        </p:spPr>
        <p:txBody>
          <a:bodyPr>
            <a:normAutofit fontScale="77500" lnSpcReduction="20000"/>
          </a:bodyPr>
          <a:lstStyle/>
          <a:p>
            <a:pPr>
              <a:buNone/>
            </a:pPr>
            <a:endParaRPr lang="es-ES" dirty="0" smtClean="0"/>
          </a:p>
          <a:p>
            <a:pPr>
              <a:buNone/>
            </a:pPr>
            <a:r>
              <a:rPr lang="es-ES" dirty="0" smtClean="0"/>
              <a:t>    </a:t>
            </a:r>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lgn="ctr">
              <a:buNone/>
            </a:pPr>
            <a:r>
              <a:rPr lang="es-ES" dirty="0" smtClean="0"/>
              <a:t>    </a:t>
            </a:r>
          </a:p>
          <a:p>
            <a:pPr algn="ctr">
              <a:buNone/>
            </a:pPr>
            <a:endParaRPr lang="es-ES" dirty="0" smtClean="0"/>
          </a:p>
          <a:p>
            <a:pPr algn="ctr">
              <a:buNone/>
            </a:pPr>
            <a:endParaRPr lang="es-ES" dirty="0" smtClean="0"/>
          </a:p>
          <a:p>
            <a:pPr algn="ctr">
              <a:buNone/>
            </a:pPr>
            <a:r>
              <a:rPr lang="es-ES" dirty="0" smtClean="0"/>
              <a:t>Satanás trabajará hábilmente en diferentes formas y mediante diferentes instrumentos para perturbar la confianza del pueblo remanente de Dios en el testimonio verdadero.-1MS 54-55 (1890). </a:t>
            </a:r>
            <a:br>
              <a:rPr lang="es-ES" dirty="0" smtClean="0"/>
            </a:br>
            <a:endParaRPr lang="es-ES" dirty="0" smtClean="0"/>
          </a:p>
          <a:p>
            <a:endParaRPr lang="es-CO" dirty="0"/>
          </a:p>
        </p:txBody>
      </p:sp>
      <p:sp>
        <p:nvSpPr>
          <p:cNvPr id="4" name="3 Pergamino vertical"/>
          <p:cNvSpPr/>
          <p:nvPr/>
        </p:nvSpPr>
        <p:spPr>
          <a:xfrm>
            <a:off x="251520" y="332656"/>
            <a:ext cx="5400600" cy="3888432"/>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2800" dirty="0" smtClean="0"/>
              <a:t>El último engaño de Satanás se hará para que no tenga efecto el testimonio del Espíritu de Dios. </a:t>
            </a:r>
            <a:r>
              <a:rPr lang="es-ES" sz="2800" b="1" dirty="0" smtClean="0"/>
              <a:t>"Sin profecía el pueblo será disipado"</a:t>
            </a:r>
            <a:r>
              <a:rPr lang="es-ES" sz="2800" dirty="0" smtClean="0"/>
              <a:t> </a:t>
            </a:r>
            <a:r>
              <a:rPr lang="es-ES" sz="2800" dirty="0" smtClean="0">
                <a:solidFill>
                  <a:srgbClr val="FF0000"/>
                </a:solidFill>
              </a:rPr>
              <a:t>(Prov. 29:18, versión Valera antigua). </a:t>
            </a:r>
          </a:p>
        </p:txBody>
      </p:sp>
      <p:pic>
        <p:nvPicPr>
          <p:cNvPr id="52226" name="Picture 2" descr="http://t3.gstatic.com/images?q=tbn:ANd9GcRWtRnUjcMZJnuJdKxuAMIe73yCFqsIl1xgDVJuYzqb7QmI_gKZ5g"/>
          <p:cNvPicPr>
            <a:picLocks noChangeAspect="1" noChangeArrowheads="1"/>
          </p:cNvPicPr>
          <p:nvPr/>
        </p:nvPicPr>
        <p:blipFill>
          <a:blip r:embed="rId2" cstate="print"/>
          <a:srcRect/>
          <a:stretch>
            <a:fillRect/>
          </a:stretch>
        </p:blipFill>
        <p:spPr bwMode="auto">
          <a:xfrm>
            <a:off x="5652120" y="332657"/>
            <a:ext cx="3168352" cy="2448272"/>
          </a:xfrm>
          <a:prstGeom prst="rect">
            <a:avLst/>
          </a:prstGeom>
          <a:noFill/>
        </p:spPr>
      </p:pic>
      <p:sp>
        <p:nvSpPr>
          <p:cNvPr id="6" name="5 Rectángulo"/>
          <p:cNvSpPr/>
          <p:nvPr/>
        </p:nvSpPr>
        <p:spPr>
          <a:xfrm>
            <a:off x="5652120" y="2828836"/>
            <a:ext cx="3168352" cy="1754326"/>
          </a:xfrm>
          <a:prstGeom prst="rect">
            <a:avLst/>
          </a:prstGeom>
          <a:solidFill>
            <a:srgbClr val="FFFF00"/>
          </a:solidFill>
        </p:spPr>
        <p:txBody>
          <a:bodyPr wrap="square">
            <a:spAutoFit/>
          </a:bodyPr>
          <a:lstStyle/>
          <a:p>
            <a:pPr algn="ctr"/>
            <a:r>
              <a:rPr lang="es-ES" dirty="0" smtClean="0"/>
              <a:t> La misión de un profeta es conducir al hombre a que obedezca la Ley de Dios, y precisamente, eso es lo que hace la sierva del señor a través de sus escritos.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 to="" calcmode="lin" valueType="num">
                                      <p:cBhvr>
                                        <p:cTn id="7" dur="1" fill="hold"/>
                                        <p:tgtEl>
                                          <p:spTgt spid="522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 to="" calcmode="lin" valueType="num">
                                      <p:cBhvr>
                                        <p:cTn id="22" dur="1" fill="hold"/>
                                        <p:tgtEl>
                                          <p:spTgt spid="3">
                                            <p:bg/>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anim to="" calcmode="lin" valueType="num">
                                      <p:cBhvr>
                                        <p:cTn id="27" dur="1" fill="hold"/>
                                        <p:tgtEl>
                                          <p:spTgt spid="3">
                                            <p:txEl>
                                              <p:pRg st="12" end="1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98976" cy="6192688"/>
          </a:xfrm>
          <a:solidFill>
            <a:schemeClr val="bg1"/>
          </a:solidFill>
        </p:spPr>
        <p:txBody>
          <a:bodyPr>
            <a:normAutofit fontScale="92500" lnSpcReduction="20000"/>
          </a:bodyPr>
          <a:lstStyle/>
          <a:p>
            <a:pPr>
              <a:buNone/>
            </a:pPr>
            <a:r>
              <a:rPr lang="es-ES" dirty="0" smtClean="0"/>
              <a:t>    El enemigo ha hecho esfuerzos magistrales para perturbar la fe de nuestro pueblo en los Testimonios...</a:t>
            </a:r>
          </a:p>
          <a:p>
            <a:pPr>
              <a:buNone/>
            </a:pPr>
            <a:endParaRPr lang="es-ES" dirty="0" smtClean="0"/>
          </a:p>
          <a:p>
            <a:pPr>
              <a:buNone/>
            </a:pPr>
            <a:r>
              <a:rPr lang="es-ES" dirty="0" smtClean="0"/>
              <a:t>    Esto es precisamente lo que Satanás se propuso que ocurriera, y los que han estado </a:t>
            </a:r>
            <a:r>
              <a:rPr lang="es-ES" dirty="0" smtClean="0">
                <a:solidFill>
                  <a:srgbClr val="0070C0"/>
                </a:solidFill>
              </a:rPr>
              <a:t>preparando el camino para que la gente no prestara atención a las advertencias y los reproches de los Testimonios del Espíritu de Dios,</a:t>
            </a:r>
            <a:r>
              <a:rPr lang="es-ES" dirty="0" smtClean="0"/>
              <a:t> verán que una ola de errores de toda clase aparecerán.</a:t>
            </a:r>
            <a:r>
              <a:rPr lang="es-ES" dirty="0" smtClean="0">
                <a:solidFill>
                  <a:srgbClr val="FF0000"/>
                </a:solidFill>
              </a:rPr>
              <a:t>-3MS 92 (1890). </a:t>
            </a:r>
            <a:br>
              <a:rPr lang="es-ES" dirty="0" smtClean="0">
                <a:solidFill>
                  <a:srgbClr val="FF0000"/>
                </a:solidFill>
              </a:rPr>
            </a:br>
            <a:endParaRPr lang="es-CO" dirty="0">
              <a:solidFill>
                <a:srgbClr val="FF0000"/>
              </a:solidFill>
            </a:endParaRPr>
          </a:p>
        </p:txBody>
      </p:sp>
      <p:pic>
        <p:nvPicPr>
          <p:cNvPr id="13314" name="Picture 2" descr="http://t0.gstatic.com/images?q=tbn:ANd9GcSD2GMkPS3Em7gwRRcL4bJ-RY9hv_lDHLDSrWe0bHzHYERfWZO7"/>
          <p:cNvPicPr>
            <a:picLocks noChangeAspect="1" noChangeArrowheads="1"/>
          </p:cNvPicPr>
          <p:nvPr/>
        </p:nvPicPr>
        <p:blipFill>
          <a:blip r:embed="rId2" cstate="print"/>
          <a:srcRect/>
          <a:stretch>
            <a:fillRect/>
          </a:stretch>
        </p:blipFill>
        <p:spPr bwMode="auto">
          <a:xfrm>
            <a:off x="6516216" y="836712"/>
            <a:ext cx="2016224"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3314"/>
                                        </p:tgtEl>
                                        <p:attrNameLst>
                                          <p:attrName>style.visibility</p:attrName>
                                        </p:attrNameLst>
                                      </p:cBhvr>
                                      <p:to>
                                        <p:strVal val="visible"/>
                                      </p:to>
                                    </p:set>
                                    <p:anim to="" calcmode="lin" valueType="num">
                                      <p:cBhvr>
                                        <p:cTn id="17" dur="1" fill="hold"/>
                                        <p:tgtEl>
                                          <p:spTgt spid="1331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040560" cy="6192688"/>
          </a:xfrm>
        </p:spPr>
        <p:txBody>
          <a:bodyPr>
            <a:normAutofit fontScale="85000" lnSpcReduction="20000"/>
          </a:bodyPr>
          <a:lstStyle/>
          <a:p>
            <a:pPr>
              <a:buNone/>
            </a:pPr>
            <a:r>
              <a:rPr lang="es-ES" dirty="0" smtClean="0"/>
              <a:t>     El plan de Satanás (consiste en cuatro puntos).</a:t>
            </a:r>
          </a:p>
          <a:p>
            <a:pPr>
              <a:buNone/>
            </a:pPr>
            <a:endParaRPr lang="es-ES" dirty="0" smtClean="0">
              <a:solidFill>
                <a:srgbClr val="FF0000"/>
              </a:solidFill>
            </a:endParaRPr>
          </a:p>
          <a:p>
            <a:pPr>
              <a:buNone/>
            </a:pPr>
            <a:r>
              <a:rPr lang="es-ES" dirty="0" smtClean="0">
                <a:solidFill>
                  <a:srgbClr val="FF0000"/>
                </a:solidFill>
              </a:rPr>
              <a:t>(1)</a:t>
            </a:r>
            <a:r>
              <a:rPr lang="es-ES" dirty="0" smtClean="0"/>
              <a:t>, debilitar la fe del pueblo de Dios en los Testimonios. </a:t>
            </a:r>
          </a:p>
          <a:p>
            <a:pPr>
              <a:buNone/>
            </a:pPr>
            <a:r>
              <a:rPr lang="es-ES" dirty="0" smtClean="0">
                <a:solidFill>
                  <a:srgbClr val="FF0000"/>
                </a:solidFill>
              </a:rPr>
              <a:t>(2)</a:t>
            </a:r>
            <a:r>
              <a:rPr lang="es-ES" dirty="0" smtClean="0"/>
              <a:t> Luego sigue el escepticismo respecto a los puntos vitales de nuestra fe, los pilares de nuestra posición </a:t>
            </a:r>
          </a:p>
          <a:p>
            <a:pPr>
              <a:buNone/>
            </a:pPr>
            <a:r>
              <a:rPr lang="es-ES" dirty="0" smtClean="0">
                <a:solidFill>
                  <a:srgbClr val="FF0000"/>
                </a:solidFill>
              </a:rPr>
              <a:t>(3)</a:t>
            </a:r>
            <a:r>
              <a:rPr lang="es-ES" dirty="0" smtClean="0"/>
              <a:t>, después la duda hacia las Sagradas Escrituras </a:t>
            </a:r>
          </a:p>
          <a:p>
            <a:pPr>
              <a:buNone/>
            </a:pPr>
            <a:endParaRPr lang="es-ES" dirty="0" smtClean="0">
              <a:solidFill>
                <a:srgbClr val="FF0000"/>
              </a:solidFill>
            </a:endParaRPr>
          </a:p>
          <a:p>
            <a:pPr>
              <a:buNone/>
            </a:pPr>
            <a:r>
              <a:rPr lang="es-ES" dirty="0" smtClean="0">
                <a:solidFill>
                  <a:srgbClr val="FF0000"/>
                </a:solidFill>
              </a:rPr>
              <a:t>(4)</a:t>
            </a:r>
            <a:r>
              <a:rPr lang="es-ES" dirty="0" smtClean="0"/>
              <a:t>, y luego la marcha descendente hacia la perdición. </a:t>
            </a:r>
          </a:p>
          <a:p>
            <a:pPr>
              <a:buNone/>
            </a:pPr>
            <a:endParaRPr lang="es-ES" dirty="0" smtClean="0"/>
          </a:p>
          <a:p>
            <a:pPr>
              <a:buNone/>
            </a:pPr>
            <a:r>
              <a:rPr lang="es-ES" dirty="0" smtClean="0"/>
              <a:t>   </a:t>
            </a:r>
            <a:endParaRPr lang="es-CO" dirty="0" smtClean="0"/>
          </a:p>
          <a:p>
            <a:endParaRPr lang="es-CO" dirty="0"/>
          </a:p>
        </p:txBody>
      </p:sp>
      <p:sp>
        <p:nvSpPr>
          <p:cNvPr id="12290" name="AutoShape 2" descr="data:image/jpg;base64,/9j/4AAQSkZJRgABAQAAAQABAAD/2wCEAAkGBhMQEREUEhQSEhUSFBAVFxIXFRQQFRYVFBUWFxMYFxUaHCckGBkjGhUVHzssIygpLCwsFR49QTIqNSs3LTUBCQoKDQwNGg8PGTIcFCQ1LCksLCkrLCwpLCkpKSwpKSkpLCkpLywpLCwpKSkpLCkpKSkpKSkpKSkpKSkpKSkpKf/AABEIAFwAOwMBIgACEQEDEQH/xAAbAAACAwEBAQAAAAAAAAAAAAADBAECBQcGAP/EADwQAAIAAwQECwUHBQAAAAAAAAECAAMRBBIhMQZBcbEHEyIkMlFhcoGRsgUjYnPRM0JDRKHB0lKSk6LC/8QAGAEAAwEBAAAAAAAAAAAAAAAAAAECAwX/xAAgEQACAgEEAwEAAAAAAAAAAAAAAQIRURITMTIDBEEh/9oADAMBAAIRAxEAPwDK9sW+dKtU+7NdSWfFXdTQt1gwovt20DK0WgbJ03+UU9vPW02jseYOvJjCw+kYrg7MUqNJNJbWMrTaf80z6wwmmFtGVpn/AN5bfGKIuqE4gEjroYLK0Rwbq6eW8fmZniJZ3rBl4Q/aA/MHxSUf+Y84EJyBPhEiCw24YPVJwm28fiodstf2h6TwlW0qDel6/wAPt2x4gCHZFAo8d8VZL8XjwL6QDnNp+bN9ZitlC3HZlvU4sDErnerSmzXBNIhzq0/Mm+sxWUvun2ytzxD4CPUKgOFyTmLwJDTMK0qK4dkXXjwysyzDdYYG8FrnTCgyh6ycYZSoEW6ZbUJahK3lvUwyrTDtgnGOWc3ENV4xlJJBWYDcwu4EVwjG/wBoqzNtFomGlFaXdDGgDLgTiSP0ieJc0vyi1fvXSh8xnGjearqRKqEZJgLG9dW9eB5OJBINfhWDTBMq11UPFs9eVUghRVSKY4FTrGMGoLMN1W4Cq3TeIxJbVBpIwEUK1Ta+z7sGlLgPGNldDsBpGvOrT8yZ6jFJS+6fvStzwfSRedWn5kz1RWRLJlNQE8qTgASejMgZnHqM2CZMYEKyALRaNTEMeojPkiCvxgqOMldGhoEGCDkjKsZt3HGG7FaGXBUVzWtCt45RDj9GMBCTUz5QLK4OGYNCQaDNq5/CYpaZjKDScHOVBgTUUrWmOVPCK2i0uymqBVYjELdxXUDq1wCXJLGgBJxww8TjlAo5AkJ7sd8+mDSlw898TMSiKKqTeJNCGoKUxpBJK4ee+NEMX0lXnNo+ZM9UAlTWUYMwrStCRXPq2w7pOnOJ/ff1QiBh5QmiI9UGW1k4TBxg1VJvDY+fnUQezzllm8pmZUu0UV7C30hMCLgQqHY09tDgBw2BNArBQYG8+ouqAi/0jXtbXA6RYQ1FBZKrDsnojx3wqghuUMBFpCtFNJx7+d339UZwGEaWk3203vv6oztXlEsmPCJAiYgRMFFEgRcCK1iymGARYclZCFFhuVkIZDI0qnB5zkDMmu28YyL1I95pdopJS0SgpmKJ7NeFVIXu1XfWNb2dwZ2QqC5nTOwuFH+gWFRnuKMUzlt+Pke9gOUepeVujt1m0JsUvo2eUe1hxh82rGrIsUtOgiLsUDdFaTJ+wviOG2T2BapvQs85u26VH60jXsvB3bnpVElj4nG4VjsUfRVEP2JPg5rZOCqaftJ6L2KhbeRGvL4NpQABmzTTXRR+0ezj6CkZ7s8n/9k="/>
          <p:cNvSpPr>
            <a:spLocks noChangeAspect="1" noChangeArrowheads="1"/>
          </p:cNvSpPr>
          <p:nvPr/>
        </p:nvSpPr>
        <p:spPr bwMode="auto">
          <a:xfrm>
            <a:off x="80963" y="-419100"/>
            <a:ext cx="561975" cy="8763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2292" name="AutoShape 4" descr="data:image/jpg;base64,/9j/4AAQSkZJRgABAQAAAQABAAD/2wCEAAkGBhMQEREUEhQSEhUSFBAVFxIXFRQQFRYVFBUWFxMYFxUaHCckGBkjGhUVHzssIygpLCwsFR49QTIqNSs3LTUBCQoKDQwNGg8PGTIcFCQ1LCksLCkrLCwpLCkpKSwpKSkpLCkpLywpLCwpKSkpLCkpKSkpKSkpKSkpKSkpKSkpKf/AABEIAFwAOwMBIgACEQEDEQH/xAAbAAACAwEBAQAAAAAAAAAAAAADBAECBQcGAP/EADwQAAIAAwQECwUHBQAAAAAAAAECAAMRBBIhMQZBcbEHEyIkMlFhcoGRsgUjYnPRM0JDRKHB0lKSk6LC/8QAGAEAAwEBAAAAAAAAAAAAAAAAAAECAwX/xAAgEQACAgEEAwEAAAAAAAAAAAAAAQIRURITMTIDBEEh/9oADAMBAAIRAxEAPwDK9sW+dKtU+7NdSWfFXdTQt1gwovt20DK0WgbJ03+UU9vPW02jseYOvJjCw+kYrg7MUqNJNJbWMrTaf80z6wwmmFtGVpn/AN5bfGKIuqE4gEjroYLK0Rwbq6eW8fmZniJZ3rBl4Q/aA/MHxSUf+Y84EJyBPhEiCw24YPVJwm28fiodstf2h6TwlW0qDel6/wAPt2x4gCHZFAo8d8VZL8XjwL6QDnNp+bN9ZitlC3HZlvU4sDErnerSmzXBNIhzq0/Mm+sxWUvun2ytzxD4CPUKgOFyTmLwJDTMK0qK4dkXXjwysyzDdYYG8FrnTCgyh6ycYZSoEW6ZbUJahK3lvUwyrTDtgnGOWc3ENV4xlJJBWYDcwu4EVwjG/wBoqzNtFomGlFaXdDGgDLgTiSP0ieJc0vyi1fvXSh8xnGjearqRKqEZJgLG9dW9eB5OJBINfhWDTBMq11UPFs9eVUghRVSKY4FTrGMGoLMN1W4Cq3TeIxJbVBpIwEUK1Ta+z7sGlLgPGNldDsBpGvOrT8yZ6jFJS+6fvStzwfSRedWn5kz1RWRLJlNQE8qTgASejMgZnHqM2CZMYEKyALRaNTEMeojPkiCvxgqOMldGhoEGCDkjKsZt3HGG7FaGXBUVzWtCt45RDj9GMBCTUz5QLK4OGYNCQaDNq5/CYpaZjKDScHOVBgTUUrWmOVPCK2i0uymqBVYjELdxXUDq1wCXJLGgBJxww8TjlAo5AkJ7sd8+mDSlw898TMSiKKqTeJNCGoKUxpBJK4ee+NEMX0lXnNo+ZM9UAlTWUYMwrStCRXPq2w7pOnOJ/ff1QiBh5QmiI9UGW1k4TBxg1VJvDY+fnUQezzllm8pmZUu0UV7C30hMCLgQqHY09tDgBw2BNArBQYG8+ouqAi/0jXtbXA6RYQ1FBZKrDsnojx3wqghuUMBFpCtFNJx7+d339UZwGEaWk3203vv6oztXlEsmPCJAiYgRMFFEgRcCK1iymGARYclZCFFhuVkIZDI0qnB5zkDMmu28YyL1I95pdopJS0SgpmKJ7NeFVIXu1XfWNb2dwZ2QqC5nTOwuFH+gWFRnuKMUzlt+Pke9gOUepeVujt1m0JsUvo2eUe1hxh82rGrIsUtOgiLsUDdFaTJ+wviOG2T2BapvQs85u26VH60jXsvB3bnpVElj4nG4VjsUfRVEP2JPg5rZOCqaftJ6L2KhbeRGvL4NpQABmzTTXRR+0ezj6CkZ7s8n/9k="/>
          <p:cNvSpPr>
            <a:spLocks noChangeAspect="1" noChangeArrowheads="1"/>
          </p:cNvSpPr>
          <p:nvPr/>
        </p:nvSpPr>
        <p:spPr bwMode="auto">
          <a:xfrm>
            <a:off x="80963" y="-419100"/>
            <a:ext cx="561975" cy="8763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2294" name="AutoShape 6" descr="data:image/jpg;base64,/9j/4AAQSkZJRgABAQAAAQABAAD/2wCEAAkGBhMQEREUEhQSEhUSFBAVFxIXFRQQFRYVFBUWFxMYFxUaHCckGBkjGhUVHzssIygpLCwsFR49QTIqNSs3LTUBCQoKDQwNGg8PGTIcFCQ1LCksLCkrLCwpLCkpKSwpKSkpLCkpLywpLCwpKSkpLCkpKSkpKSkpKSkpKSkpKSkpKf/AABEIAFwAOwMBIgACEQEDEQH/xAAbAAACAwEBAQAAAAAAAAAAAAADBAECBQcGAP/EADwQAAIAAwQECwUHBQAAAAAAAAECAAMRBBIhMQZBcbEHEyIkMlFhcoGRsgUjYnPRM0JDRKHB0lKSk6LC/8QAGAEAAwEBAAAAAAAAAAAAAAAAAAECAwX/xAAgEQACAgEEAwEAAAAAAAAAAAAAAQIRURITMTIDBEEh/9oADAMBAAIRAxEAPwDK9sW+dKtU+7NdSWfFXdTQt1gwovt20DK0WgbJ03+UU9vPW02jseYOvJjCw+kYrg7MUqNJNJbWMrTaf80z6wwmmFtGVpn/AN5bfGKIuqE4gEjroYLK0Rwbq6eW8fmZniJZ3rBl4Q/aA/MHxSUf+Y84EJyBPhEiCw24YPVJwm28fiodstf2h6TwlW0qDel6/wAPt2x4gCHZFAo8d8VZL8XjwL6QDnNp+bN9ZitlC3HZlvU4sDErnerSmzXBNIhzq0/Mm+sxWUvun2ytzxD4CPUKgOFyTmLwJDTMK0qK4dkXXjwysyzDdYYG8FrnTCgyh6ycYZSoEW6ZbUJahK3lvUwyrTDtgnGOWc3ENV4xlJJBWYDcwu4EVwjG/wBoqzNtFomGlFaXdDGgDLgTiSP0ieJc0vyi1fvXSh8xnGjearqRKqEZJgLG9dW9eB5OJBINfhWDTBMq11UPFs9eVUghRVSKY4FTrGMGoLMN1W4Cq3TeIxJbVBpIwEUK1Ta+z7sGlLgPGNldDsBpGvOrT8yZ6jFJS+6fvStzwfSRedWn5kz1RWRLJlNQE8qTgASejMgZnHqM2CZMYEKyALRaNTEMeojPkiCvxgqOMldGhoEGCDkjKsZt3HGG7FaGXBUVzWtCt45RDj9GMBCTUz5QLK4OGYNCQaDNq5/CYpaZjKDScHOVBgTUUrWmOVPCK2i0uymqBVYjELdxXUDq1wCXJLGgBJxww8TjlAo5AkJ7sd8+mDSlw898TMSiKKqTeJNCGoKUxpBJK4ee+NEMX0lXnNo+ZM9UAlTWUYMwrStCRXPq2w7pOnOJ/ff1QiBh5QmiI9UGW1k4TBxg1VJvDY+fnUQezzllm8pmZUu0UV7C30hMCLgQqHY09tDgBw2BNArBQYG8+ouqAi/0jXtbXA6RYQ1FBZKrDsnojx3wqghuUMBFpCtFNJx7+d339UZwGEaWk3203vv6oztXlEsmPCJAiYgRMFFEgRcCK1iymGARYclZCFFhuVkIZDI0qnB5zkDMmu28YyL1I95pdopJS0SgpmKJ7NeFVIXu1XfWNb2dwZ2QqC5nTOwuFH+gWFRnuKMUzlt+Pke9gOUepeVujt1m0JsUvo2eUe1hxh82rGrIsUtOgiLsUDdFaTJ+wviOG2T2BapvQs85u26VH60jXsvB3bnpVElj4nG4VjsUfRVEP2JPg5rZOCqaftJ6L2KhbeRGvL4NpQABmzTTXRR+0ezj6CkZ7s8n/9k="/>
          <p:cNvSpPr>
            <a:spLocks noChangeAspect="1" noChangeArrowheads="1"/>
          </p:cNvSpPr>
          <p:nvPr/>
        </p:nvSpPr>
        <p:spPr bwMode="auto">
          <a:xfrm>
            <a:off x="80963" y="-419100"/>
            <a:ext cx="561975" cy="8763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2296" name="Picture 8" descr="http://t3.gstatic.com/images?q=tbn:ANd9GcTBBxu_PaM1_XBkvkNcDm87jGZOBRJHq7ZDJq-RUxMPzDHTYQnN"/>
          <p:cNvPicPr>
            <a:picLocks noChangeAspect="1" noChangeArrowheads="1"/>
          </p:cNvPicPr>
          <p:nvPr/>
        </p:nvPicPr>
        <p:blipFill>
          <a:blip r:embed="rId3" cstate="print"/>
          <a:srcRect/>
          <a:stretch>
            <a:fillRect/>
          </a:stretch>
        </p:blipFill>
        <p:spPr bwMode="auto">
          <a:xfrm>
            <a:off x="6516216" y="188640"/>
            <a:ext cx="2088232" cy="1800200"/>
          </a:xfrm>
          <a:prstGeom prst="rect">
            <a:avLst/>
          </a:prstGeom>
          <a:noFill/>
        </p:spPr>
      </p:pic>
      <p:pic>
        <p:nvPicPr>
          <p:cNvPr id="12298" name="Picture 10" descr="http://t0.gstatic.com/images?q=tbn:ANd9GcSiK0hHiVVEeU7YF-vyc9Ssb9vWlFPihhKuQjIYNDYr22BlotRe"/>
          <p:cNvPicPr>
            <a:picLocks noChangeAspect="1" noChangeArrowheads="1"/>
          </p:cNvPicPr>
          <p:nvPr/>
        </p:nvPicPr>
        <p:blipFill>
          <a:blip r:embed="rId4" cstate="print"/>
          <a:srcRect/>
          <a:stretch>
            <a:fillRect/>
          </a:stretch>
        </p:blipFill>
        <p:spPr bwMode="auto">
          <a:xfrm>
            <a:off x="6516216" y="2060848"/>
            <a:ext cx="2376264" cy="1944217"/>
          </a:xfrm>
          <a:prstGeom prst="rect">
            <a:avLst/>
          </a:prstGeom>
          <a:noFill/>
        </p:spPr>
      </p:pic>
      <p:sp>
        <p:nvSpPr>
          <p:cNvPr id="12300" name="AutoShape 12" descr="data:image/jpg;base64,/9j/4AAQSkZJRgABAQAAAQABAAD/2wCEAAkGBhIQEBQUEhQRFBQWEhAVFBYQFBAUFRQQFRQVFBUQFBQXGyYeFxkjGRQUHy8gIycpLCwsFR4xNTAqNyYrLCkBCQoKDgwOGg8PGiwkHx8qLCkpKSwsLCkpKSkpKSwpKSkpLCkpKSk1KSkpNTQpLCkpLCksNSwsKSkpKSksLC0sL//AABEIAJ8A2QMBIgACEQEDEQH/xAAcAAABBQEBAQAAAAAAAAAAAAAEAAECAwUGBwj/xAA5EAABBAEDAwIEBQIDCQEAAAABAAIDEQQFEiEGMUETURQiYZEjMnGBoQcVQlLwMzVTYnOxs8HhFv/EABoBAAIDAQEAAAAAAAAAAAAAAAECAAMEBQb/xAAsEQACAgEDAwMCBgMAAAAAAAAAAQIRAxIhMQQTURQiQQXRMmGhseHwQoHB/9oADAMBAAIRAxEAPwDw5MkkoQSdMpAKEJsgcQSASG1uIBoX2s+P3XR9N9AZeoQulgERY2T0yZJWR/ibQ6gHd+HD7Lax9M+B0WZ8uQGvz2RejAwMcXxsk3epISLY3v2rsBZ7A/pDp+fO6fyYcdofIdQidRcG/K2JlncePKzyz+24v5qw0cT1F0tk6fN6WSzY4t3NNhzXNst3NcDRFgqGvaS3Gl9MTQzHYwvdAd0bXus+m2Ts+htsjiyR459sqNubp2JLLBPl4+BlgCb5mDMcIhEx1Gt34bxV3Tb8hQw8WYu0r+4x47c05820MbGJDiejKSXtZ8pG+vFVs83a+okuVx+oaPAtv6LR0Lp+bMkdHCGlzYpJXbnBoEbBbjZ/VelS647LxNZbM2H04JsYRNZFG0RN+KDDtIF8taSTZ5c73XZGHJGRlBrMMaf8BJ8G6IR7j+Ef9kR8ziRe7xQYjLqa2r+7Ao+ciEdoejS5k8ePCGmSQkNDnBosNLuXHtw0/wAL3fTcWFuBjPZEx+EdPd61OxG4/qVUpmc5vq+puPBDhy0jgryn+k/++cP/AKj/APxSJlmcoyklwSijXf6dZ2FAZ5WRmNrg1zoZY5dhJobw0/KLoX7ke65iz9F6J1B15GRNh42JDiCXLb68oe6UyenMHAlrgA35mh3f6cXa9H1jR3uwtTY5k89Q3FJkMxAxz9pefhmxMBa0cG3eza9zX35QS1rd/wCvv+4x85UlRX0J1JiSTafM9jfhA3ADnskiw5sZ7djztimb8zZD8tOvwyhfK09A078KOL03zxvwGn1dmKzFtzAGwMjaLLj788GiSh6uop1+v8Ao+aaorT1jShAyH8aGV8kYkc2Eh3pAmmse4cepwbb44vuvStR1OSJ2jYrTFC2XG0/1nviic7e2ZhDnF452uj48fM67tdD17gvk0fNDoJbiljMck0eKxzmNkZvlY2Fopu3d3AJDj+gb1O8bXP3oFHiOm6FNPDkTRhpZjtY+UlwBDXu2t2ju7lZxavQv6aaRLlYeqwQt3SSY+MGiwLPqk9zwOAtfoToXLw8uduQHxv8AgnyMEDcaaV7d4bURkDmsdYA9+3ITvOouSfwSmeTUokr1b+tuE4Q6dI6JzHGF7ZDIIvU9QbCGymMAF9Ek0KBJpeUlWwnrjYBJkkkxBJJJKEHSTJKEEkkkoQSkCopKEOz0f+qeZjRQxtGO/wBDf6D5og+SIOFEMdfAokLl87OfNI+SR2973Oe9xq3PcbJKESSxhGLtIhPclvUEk5Da0DpTLz9/wsLpdm3ftLBt3XX5iO9H7K3VejM7Fcxs2PIx0geWCmuLgzbuNNJ7bm9/ddn/AEhxRLiakx0M04LcO4sd/pyP/Ecaa+xVVffs0hdD0/p78fUnenh5OO1+m5e1mY4ZD3ysLSdht1NIdEC3z25WOXUSjOS22+1+f+DVseI/ZKl7Z0To0ZwIp/hI5ZpM2VuU0YkOQ5pEj2iDY57fhW0W8gfLYNUsfVX42Dg5EkOJjPI1fIhj9dkc2yERMJi3c7h3HDuLscp11KbqvmgUeVIvK0yWJkb3tAZK1zozbDua00TQNt5Pml7RiOxW6thYJwsN0cuFE6RzoYy98hx3PD728UI6oVZeSTwFVoPTWK9+mh2PA93wmpyMY7awTzxTMETX/wDEoF3e6Avwk9V5i/P7/YlHj39om+H+J2H0PV9L1Plr1du7ZXe9pvsgx/r9F7w3TZpsHBZPh42LJJqrd0RicIntEL2iV8DSKO1gG2xfpg8bioav01jyYwE2OBs1XGikl+CZgg47pGsft2ONx0f9oTR3Dym9Sk6aDpPGNO0WfIbK+GMvbDGZZS3aNkQ7vNnnsey1G/091EwiX4WXZ6fqXTN3p1e8Mvf2+i9czsOSOHWmnBgxoY8OVkEsLGsMsfpk04j890HX/hJrlcZ0n1EcTDl1Kc5OTPv+DgEj5PRaC0PO9+42a3HbXFCuTbUeeclcEvj8+SUeZuP+uE279E8rrKrW0UkXKKSSBBJJJKEEkkkoQSSSShB0ydJQgyekgpb1AogknSUAMnpJWw91Boq3RfhapNDfpSyx339J72X+u0i1e7qLKLg45GQXAEBxmlLg0kWAd1gGgSPNBQsJpDwq7Xg0Pp6XIsfWp4y4smmYXnc8skkbvdzy4g/Mfmdyfc+6oOY/0/T3v9MO3Bm52zfVb9va6FXShtTgJrRSoX8lw1ab1GyerL6jQGtf6km9rQNoAfdgAEigeyX90m+Q+rLcZJj+d/4ZJ3EsN/Kb54rlVlyiXKWg9v8AMIl1vIf+aaZ3ztf80kh/Ea0NbJyfzBrWgHuA0DwrMjqHKkaWyZGQ9pFOa+aVzSBRAILqPIH2CFYQpOoqbeA9rbkIk1/JcCHZE5BYWEOllIMZ7xkF35fp24Qvx0mwx73+nu37Nztm+q37brdXF91BzFDaimhHFoi5MpgJyjYNLK0lJK1AURT0ntWsFoWNGOooSRhYh5FE7DLHpK0k6SJWJJJOFCDhiirDJwq1AtCSSTtFqAHDFfE1OxiOxscFVSkb+nwOTKWsUJAtJ2GRyh3wcqpTR0p9O6M/YokInJZQQlq5bnKn7HTHKgSnJUbTJFMpEgVPcqlNpUaDFjptitazhWsYlbotjHU6B9iZzEY6NRdBwl1lssDSASmVz2UqiFamYZKhbVbEkxSMSDdluONboucB7oaRqelCQIRQ+V2uCtJIJJzIJJKlNrVApWQSVojVbgoFxaEFJndINUgEGxlEua5XxZBCpjYrBHyqZUdHFq2oNbmE+VVI/lJkfCl6J9lS0kzpe9xBMh1hBlhWhIxDyClogzk9Rid2wctTNbadzrVsacxxVsg2NO1itY1J76Qsv0JKxNtXxmkO19omMFVy2NGCuUWb1RPMpvNIaQoQii7qJuqKHOUVYI0xZSv2OU4PkZjqRcTrQm1Ox5CDVj48jg6YXSonaoGcpGW0FF2WTyQkqKkk5TJzGO1GRRAp4sIkWpxxEdlVKSN+HBJbyRYcf5UIcblHtJ7K0YpPNKruUdF9LGaTSAm46d0CJLFbDj2RY8pXN8j+lXghp+M03an8ES6ha1J9LIAIHi//AKnizGs7izws7yt/hNEMKWwPFpTueDwpTR0yq5Ht9V3PSuE3IBIA8qvUul9rXOrzx91zvW+/TI2KMV7TicHSXSAmuEBqWlubdjj3XqOhaeC0jbXHsqNe0V00RaGgO4r9Amh9QayU+BMvTwlFr5PHWw8q0RrfyOmZGPI2lL/89IS0Bp5NLrPqIPhnHj0TTMeONV5EQXRSaKQCNp3AoJ+jSO4rzwljni3yX5OleijO0/ELiKB7+AtjO0p0YFjhdV01086NtFtknutPqfTtrB8o/L9vqsOXrU8lI19N00Ywp8nmj4+OyFkx10cmknbdHlBDT/morVDOvIMuCL2M6HDBbdpmYW4rSlwi0+aUoJxfZO8r5RR6aK5RmP06kNLi+wXTSwDYT9ljkI48re4J9HBqqMsYZTnDpbkMXmkPkx34VqzWUP6dFK0Y0kVKpHSYhtP/AG4q5TRzJ9LO9kddBom21dForB3C0HbnEk/wiYQ3gEj7heclnmeu0pAOL05G7uDa1Ien4yKA57IgQ88FCZWtGDnvRFKh5MmTZMjaQNl9ItHvfsgpNCDaWpm65O9oLNo45sA91gDVspts7iz49/C0Y45Xs5COaXwaGTIC0D9lVi6PE9w3WAfNdkVoenvmcNwr9fdV9SdRNwp2RMbFIQ25LJ4JJ/DNdncIwjOTcICZMuPGtU2eh9I6FHHyz/X6raz9PDh2HflNormCJjgQNzGEA+C4XtHurM3eWkA3z4AWGWOV+45sszlk1IjgaWxvO0conI06MN7KrAyXNbTmnjt54REs1jtwnjGKRVKU3K7OaysWFzqLP3ARUWi45omkfG9pcbbYRpjb4a0du9J00WSzSWxgu6Zxo2l12D+6lB07jAgkAdq3e5Whq0dwuaA0O2mq737Ljsnqf5jZNCMDafEg4tSlyPjeSa5O/g0GMN+Wh5QOqaNE8fMPoo6Vmyegy6JLQe9HlV6g99flP3S1GzNBzU+TnJ+not23uOaHsPZYmt9OtaQ5oApbckcjX7u3B8/VBajNvbXc3aTU1LY6+N+Ti8yAGx+3CAbpzQV0kGmuc4ghBatpb2dh9ltx5v8AGzRSCNP0TcznkV2KJg6LZYPPufali4OuZEPAoj/mAK1ZOt3mIt2HcR+bgV+gCWcM1+17B1LwHM6fiN7R9OFCXpKLvSD0fqb02EfK5x/W/sjH9VSObwwA+9X/AAVRKOaL5JqRl6105G0Ai7Wb8Gfp/CL1DPyJD8x4+jQEN8NJ7lbYSklvIX2+DSa11dyueyppXS8B1D6EcLoYC6+6IkhcOSCVTDKsfwLPG5rZgGDI9zN1kfS/CF1HIJHKnmSkcDj6ISy6grYRV6gNbUamG4vaPbsjGRhhBcAgMKIgULu1PPe4BUSVypDVRvjVmQBzqaKa6iT/AItvHH619yvHpMkl5J5JdZvm3Xdrp9Sz5HMNs/civouTunLr9Dh7cWcP6nJuSPa9L1+fM9E7Wwsj2Gh/icGhoJ9hwV0393LHfKR4uzwT2srxjRuqHRUDZC6zF6vjrtx9/wCVi6jFJNtD4Yakj0yHqAEclg965P2VUuqMcbL/AD2FrzXJ6wHgV+iEg6kJN8rKsMq3NMcCTO16g17ZJH6buBy4e/0KJn6pJAo0CB2Pa159PqYef5T4+q8gEivrSHaZe8UT0OHU7bZcSfcrndSgaXlwIb5r6pYerMLfzBA6nnMsnv8AdSGNki9O1HV6Jrhqi8fKOf0RmV1Gw93AjwvLmav8x28KqTOe535k3Yd7g7ak7O21fWW1TSNx7V4HklDxSNqrHYeVy0O5x91rMwwBZNJZQ0l3bo2oshraNj7qWbK2RpoA/uFzzmC+CbTTRvAtpJHlVPGpMWM9LLHYrXdgEJl6cPopNe4Hjv7WmMTzyrYpp8mlOwTHwC1xNIzLy5GMuONrj9b4+xTxvcODSUuQe3ZPqblb3ElG0WaZqhffrRBpHkE0Vpf3SH/I37lc3lh9ErN/E9yneDuvUtiRdKjoGAj6Kb8vv838qmWNx8oB2mvJtVxjGXLI5OOyLZ2buyGMZbytGDTntCryMU1yrFNcWCyWHkE+VdlMc4dz/KGxYqK0GP57qqbqVoKdnL6riyAElxP0srl3MO5em5+M1zDVLhcjAd6tD3XV6PqNUXZyPqGJtpmronTZkom6XY4vS0YFcq/pbQ5mMbdEHnhdjBpJPsFjz5pNgxSUVRxMvSTD2CHHStdmleow6U0BPNgDwFk7slyaO8eTZGkbPCqx9Ms2R9wvRtR0j1DwFSzpih2tBZWX92PyYGJp7Q3sPss7UMRhJ4P2H/pdidLLGmxXdc3m5I3bQB3q0Yza3BH38HPs0cE/KD9lCTR5B2XoWiaOSLIH2WxJoba7D7I99k7ig6PJWYsjfdaGPK4DkErtc3TGAEULWM/F2kpHk1clvcsxHg/5VGT1CKHA8rdZtvwllyMaO6Rz08AUbe5zYid9UnNeFbkagwHgoWXUwfKugpv4NEaSLGNd5Kd8RPn7rOOcb8oxjS9v5qP1Tyi0DUmU5W6qs/sUJUn+Z33K1sPTCHfPICFo/CR/5gi82jZAq+QFoPkomKSlhnOIFq3G1S/CSWCTRYdE19jhL+37u6xIdco1S08XViQs88UoAcLL36F7GljZOjyAmnLTOtE2s2fVjatx9xMHaQ+PE5v5jaY6CZnito5CiybdyjtNygHC77hNKUo20VzxqS3PRunMIRxNaeSB4WpKw/os3RcgFvZaT5ys/d8nLyQqWwocX3KIdAAFCKX6KU+Rx2Ta0Uu2wNzmB3KJbkMrggLFy8tu7kKyLVWNAtqDki94ZSWwZqpDo6BB/RctJ05811355W43qOOQ1s8+OFojKYwWQf8AumTQI68Sor0zTXBlE+FPKxiB3RkWqtI4CDztXDRyFHKKKo9xs57Mx3X5QWVj003yiM3qEeB7rLydU3tVEmm9jp4U/kwM/M2OPNLIy85z/KnrExsrE+O57Lp4MNqy2WxsYujGU2XAfdbMXSbQLu1hYWoOAtbun9QWObSZ3lX4QxVjxdODcj3dMACw4BW4mpB4sILVtULQatYVPNKWlmhwSVgWoaVKzkGwgfh5VdjdQFwp3Kt/u49itiU1s0If/9k="/>
          <p:cNvSpPr>
            <a:spLocks noChangeAspect="1" noChangeArrowheads="1"/>
          </p:cNvSpPr>
          <p:nvPr/>
        </p:nvSpPr>
        <p:spPr bwMode="auto">
          <a:xfrm>
            <a:off x="80963" y="-723900"/>
            <a:ext cx="2066925" cy="151447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2302" name="AutoShape 14" descr="data:image/jpg;base64,/9j/4AAQSkZJRgABAQAAAQABAAD/2wCEAAkGBhIQEBQUEhQRFBQWEhAVFBYQFBAUFRQQFRQVFBUQFBQXGyYeFxkjGRQUHy8gIycpLCwsFR4xNTAqNyYrLCkBCQoKDgwOGg8PGiwkHx8qLCkpKSwsLCkpKSkpKSwpKSkpLCkpKSk1KSkpNTQpLCkpLCksNSwsKSkpKSksLC0sL//AABEIAJ8A2QMBIgACEQEDEQH/xAAcAAABBQEBAQAAAAAAAAAAAAAEAAECAwUGBwj/xAA5EAABBAEDAwIEBQIDCQEAAAABAAIDEQQFEiEGMUETURQiYZEjMnGBoQcVQlLwMzVTYnOxs8HhFv/EABoBAAIDAQEAAAAAAAAAAAAAAAECAAMEBQb/xAAsEQACAgEDAwMCBgMAAAAAAAAAAQIRAxIhMQQTURQiQQXRMmGhseHwQoHB/9oADAMBAAIRAxEAPwDw5MkkoQSdMpAKEJsgcQSASG1uIBoX2s+P3XR9N9AZeoQulgERY2T0yZJWR/ibQ6gHd+HD7Lax9M+B0WZ8uQGvz2RejAwMcXxsk3epISLY3v2rsBZ7A/pDp+fO6fyYcdofIdQidRcG/K2JlncePKzyz+24v5qw0cT1F0tk6fN6WSzY4t3NNhzXNst3NcDRFgqGvaS3Gl9MTQzHYwvdAd0bXus+m2Ts+htsjiyR459sqNubp2JLLBPl4+BlgCb5mDMcIhEx1Gt34bxV3Tb8hQw8WYu0r+4x47c05820MbGJDiejKSXtZ8pG+vFVs83a+okuVx+oaPAtv6LR0Lp+bMkdHCGlzYpJXbnBoEbBbjZ/VelS647LxNZbM2H04JsYRNZFG0RN+KDDtIF8taSTZ5c73XZGHJGRlBrMMaf8BJ8G6IR7j+Ef9kR8ziRe7xQYjLqa2r+7Ao+ciEdoejS5k8ePCGmSQkNDnBosNLuXHtw0/wAL3fTcWFuBjPZEx+EdPd61OxG4/qVUpmc5vq+puPBDhy0jgryn+k/++cP/AKj/APxSJlmcoyklwSijXf6dZ2FAZ5WRmNrg1zoZY5dhJobw0/KLoX7ke65iz9F6J1B15GRNh42JDiCXLb68oe6UyenMHAlrgA35mh3f6cXa9H1jR3uwtTY5k89Q3FJkMxAxz9pefhmxMBa0cG3eza9zX35QS1rd/wCvv+4x85UlRX0J1JiSTafM9jfhA3ADnskiw5sZ7djztimb8zZD8tOvwyhfK09A078KOL03zxvwGn1dmKzFtzAGwMjaLLj788GiSh6uop1+v8Ao+aaorT1jShAyH8aGV8kYkc2Eh3pAmmse4cepwbb44vuvStR1OSJ2jYrTFC2XG0/1nviic7e2ZhDnF452uj48fM67tdD17gvk0fNDoJbiljMck0eKxzmNkZvlY2Fopu3d3AJDj+gb1O8bXP3oFHiOm6FNPDkTRhpZjtY+UlwBDXu2t2ju7lZxavQv6aaRLlYeqwQt3SSY+MGiwLPqk9zwOAtfoToXLw8uduQHxv8AgnyMEDcaaV7d4bURkDmsdYA9+3ITvOouSfwSmeTUokr1b+tuE4Q6dI6JzHGF7ZDIIvU9QbCGymMAF9Ek0KBJpeUlWwnrjYBJkkkxBJJJKEHSTJKEEkkkoQSkCopKEOz0f+qeZjRQxtGO/wBDf6D5og+SIOFEMdfAokLl87OfNI+SR2973Oe9xq3PcbJKESSxhGLtIhPclvUEk5Da0DpTLz9/wsLpdm3ftLBt3XX5iO9H7K3VejM7Fcxs2PIx0geWCmuLgzbuNNJ7bm9/ddn/AEhxRLiakx0M04LcO4sd/pyP/Ecaa+xVVffs0hdD0/p78fUnenh5OO1+m5e1mY4ZD3ysLSdht1NIdEC3z25WOXUSjOS22+1+f+DVseI/ZKl7Z0To0ZwIp/hI5ZpM2VuU0YkOQ5pEj2iDY57fhW0W8gfLYNUsfVX42Dg5EkOJjPI1fIhj9dkc2yERMJi3c7h3HDuLscp11KbqvmgUeVIvK0yWJkb3tAZK1zozbDua00TQNt5Pml7RiOxW6thYJwsN0cuFE6RzoYy98hx3PD728UI6oVZeSTwFVoPTWK9+mh2PA93wmpyMY7awTzxTMETX/wDEoF3e6Avwk9V5i/P7/YlHj39om+H+J2H0PV9L1Plr1du7ZXe9pvsgx/r9F7w3TZpsHBZPh42LJJqrd0RicIntEL2iV8DSKO1gG2xfpg8bioav01jyYwE2OBs1XGikl+CZgg47pGsft2ONx0f9oTR3Dym9Sk6aDpPGNO0WfIbK+GMvbDGZZS3aNkQ7vNnnsey1G/091EwiX4WXZ6fqXTN3p1e8Mvf2+i9czsOSOHWmnBgxoY8OVkEsLGsMsfpk04j890HX/hJrlcZ0n1EcTDl1Kc5OTPv+DgEj5PRaC0PO9+42a3HbXFCuTbUeeclcEvj8+SUeZuP+uE279E8rrKrW0UkXKKSSBBJJJKEEkkkoQSSSShB0ydJQgyekgpb1AogknSUAMnpJWw91Boq3RfhapNDfpSyx339J72X+u0i1e7qLKLg45GQXAEBxmlLg0kWAd1gGgSPNBQsJpDwq7Xg0Pp6XIsfWp4y4smmYXnc8skkbvdzy4g/Mfmdyfc+6oOY/0/T3v9MO3Bm52zfVb9va6FXShtTgJrRSoX8lw1ab1GyerL6jQGtf6km9rQNoAfdgAEigeyX90m+Q+rLcZJj+d/4ZJ3EsN/Kb54rlVlyiXKWg9v8AMIl1vIf+aaZ3ztf80kh/Ea0NbJyfzBrWgHuA0DwrMjqHKkaWyZGQ9pFOa+aVzSBRAILqPIH2CFYQpOoqbeA9rbkIk1/JcCHZE5BYWEOllIMZ7xkF35fp24Qvx0mwx73+nu37Nztm+q37brdXF91BzFDaimhHFoi5MpgJyjYNLK0lJK1AURT0ntWsFoWNGOooSRhYh5FE7DLHpK0k6SJWJJJOFCDhiirDJwq1AtCSSTtFqAHDFfE1OxiOxscFVSkb+nwOTKWsUJAtJ2GRyh3wcqpTR0p9O6M/YokInJZQQlq5bnKn7HTHKgSnJUbTJFMpEgVPcqlNpUaDFjptitazhWsYlbotjHU6B9iZzEY6NRdBwl1lssDSASmVz2UqiFamYZKhbVbEkxSMSDdluONboucB7oaRqelCQIRQ+V2uCtJIJJzIJJKlNrVApWQSVojVbgoFxaEFJndINUgEGxlEua5XxZBCpjYrBHyqZUdHFq2oNbmE+VVI/lJkfCl6J9lS0kzpe9xBMh1hBlhWhIxDyClogzk9Rid2wctTNbadzrVsacxxVsg2NO1itY1J76Qsv0JKxNtXxmkO19omMFVy2NGCuUWb1RPMpvNIaQoQii7qJuqKHOUVYI0xZSv2OU4PkZjqRcTrQm1Ox5CDVj48jg6YXSonaoGcpGW0FF2WTyQkqKkk5TJzGO1GRRAp4sIkWpxxEdlVKSN+HBJbyRYcf5UIcblHtJ7K0YpPNKruUdF9LGaTSAm46d0CJLFbDj2RY8pXN8j+lXghp+M03an8ES6ha1J9LIAIHi//AKnizGs7izws7yt/hNEMKWwPFpTueDwpTR0yq5Ht9V3PSuE3IBIA8qvUul9rXOrzx91zvW+/TI2KMV7TicHSXSAmuEBqWlubdjj3XqOhaeC0jbXHsqNe0V00RaGgO4r9Amh9QayU+BMvTwlFr5PHWw8q0RrfyOmZGPI2lL/89IS0Bp5NLrPqIPhnHj0TTMeONV5EQXRSaKQCNp3AoJ+jSO4rzwljni3yX5OleijO0/ELiKB7+AtjO0p0YFjhdV01086NtFtknutPqfTtrB8o/L9vqsOXrU8lI19N00Ywp8nmj4+OyFkx10cmknbdHlBDT/morVDOvIMuCL2M6HDBbdpmYW4rSlwi0+aUoJxfZO8r5RR6aK5RmP06kNLi+wXTSwDYT9ljkI48re4J9HBqqMsYZTnDpbkMXmkPkx34VqzWUP6dFK0Y0kVKpHSYhtP/AG4q5TRzJ9LO9kddBom21dForB3C0HbnEk/wiYQ3gEj7heclnmeu0pAOL05G7uDa1Ien4yKA57IgQ88FCZWtGDnvRFKh5MmTZMjaQNl9ItHvfsgpNCDaWpm65O9oLNo45sA91gDVspts7iz49/C0Y45Xs5COaXwaGTIC0D9lVi6PE9w3WAfNdkVoenvmcNwr9fdV9SdRNwp2RMbFIQ25LJ4JJ/DNdncIwjOTcICZMuPGtU2eh9I6FHHyz/X6raz9PDh2HflNormCJjgQNzGEA+C4XtHurM3eWkA3z4AWGWOV+45sszlk1IjgaWxvO0conI06MN7KrAyXNbTmnjt54REs1jtwnjGKRVKU3K7OaysWFzqLP3ARUWi45omkfG9pcbbYRpjb4a0du9J00WSzSWxgu6Zxo2l12D+6lB07jAgkAdq3e5Whq0dwuaA0O2mq737Ljsnqf5jZNCMDafEg4tSlyPjeSa5O/g0GMN+Wh5QOqaNE8fMPoo6Vmyegy6JLQe9HlV6g99flP3S1GzNBzU+TnJ+not23uOaHsPZYmt9OtaQ5oApbckcjX7u3B8/VBajNvbXc3aTU1LY6+N+Ti8yAGx+3CAbpzQV0kGmuc4ghBatpb2dh9ltx5v8AGzRSCNP0TcznkV2KJg6LZYPPufali4OuZEPAoj/mAK1ZOt3mIt2HcR+bgV+gCWcM1+17B1LwHM6fiN7R9OFCXpKLvSD0fqb02EfK5x/W/sjH9VSObwwA+9X/AAVRKOaL5JqRl6105G0Ai7Wb8Gfp/CL1DPyJD8x4+jQEN8NJ7lbYSklvIX2+DSa11dyueyppXS8B1D6EcLoYC6+6IkhcOSCVTDKsfwLPG5rZgGDI9zN1kfS/CF1HIJHKnmSkcDj6ISy6grYRV6gNbUamG4vaPbsjGRhhBcAgMKIgULu1PPe4BUSVypDVRvjVmQBzqaKa6iT/AItvHH619yvHpMkl5J5JdZvm3Xdrp9Sz5HMNs/civouTunLr9Dh7cWcP6nJuSPa9L1+fM9E7Wwsj2Gh/icGhoJ9hwV0393LHfKR4uzwT2srxjRuqHRUDZC6zF6vjrtx9/wCVi6jFJNtD4Yakj0yHqAEclg965P2VUuqMcbL/AD2FrzXJ6wHgV+iEg6kJN8rKsMq3NMcCTO16g17ZJH6buBy4e/0KJn6pJAo0CB2Pa159PqYef5T4+q8gEivrSHaZe8UT0OHU7bZcSfcrndSgaXlwIb5r6pYerMLfzBA6nnMsnv8AdSGNki9O1HV6Jrhqi8fKOf0RmV1Gw93AjwvLmav8x28KqTOe535k3Yd7g7ak7O21fWW1TSNx7V4HklDxSNqrHYeVy0O5x91rMwwBZNJZQ0l3bo2oshraNj7qWbK2RpoA/uFzzmC+CbTTRvAtpJHlVPGpMWM9LLHYrXdgEJl6cPopNe4Hjv7WmMTzyrYpp8mlOwTHwC1xNIzLy5GMuONrj9b4+xTxvcODSUuQe3ZPqblb3ElG0WaZqhffrRBpHkE0Vpf3SH/I37lc3lh9ErN/E9yneDuvUtiRdKjoGAj6Kb8vv838qmWNx8oB2mvJtVxjGXLI5OOyLZ2buyGMZbytGDTntCryMU1yrFNcWCyWHkE+VdlMc4dz/KGxYqK0GP57qqbqVoKdnL6riyAElxP0srl3MO5em5+M1zDVLhcjAd6tD3XV6PqNUXZyPqGJtpmronTZkom6XY4vS0YFcq/pbQ5mMbdEHnhdjBpJPsFjz5pNgxSUVRxMvSTD2CHHStdmleow6U0BPNgDwFk7slyaO8eTZGkbPCqx9Ms2R9wvRtR0j1DwFSzpih2tBZWX92PyYGJp7Q3sPss7UMRhJ4P2H/pdidLLGmxXdc3m5I3bQB3q0Yza3BH38HPs0cE/KD9lCTR5B2XoWiaOSLIH2WxJoba7D7I99k7ig6PJWYsjfdaGPK4DkErtc3TGAEULWM/F2kpHk1clvcsxHg/5VGT1CKHA8rdZtvwllyMaO6Rz08AUbe5zYid9UnNeFbkagwHgoWXUwfKugpv4NEaSLGNd5Kd8RPn7rOOcb8oxjS9v5qP1Tyi0DUmU5W6qs/sUJUn+Z33K1sPTCHfPICFo/CR/5gi82jZAq+QFoPkomKSlhnOIFq3G1S/CSWCTRYdE19jhL+37u6xIdco1S08XViQs88UoAcLL36F7GljZOjyAmnLTOtE2s2fVjatx9xMHaQ+PE5v5jaY6CZnito5CiybdyjtNygHC77hNKUo20VzxqS3PRunMIRxNaeSB4WpKw/os3RcgFvZaT5ys/d8nLyQqWwocX3KIdAAFCKX6KU+Rx2Ta0Uu2wNzmB3KJbkMrggLFy8tu7kKyLVWNAtqDki94ZSWwZqpDo6BB/RctJ05811355W43qOOQ1s8+OFojKYwWQf8AumTQI68Sor0zTXBlE+FPKxiB3RkWqtI4CDztXDRyFHKKKo9xs57Mx3X5QWVj003yiM3qEeB7rLydU3tVEmm9jp4U/kwM/M2OPNLIy85z/KnrExsrE+O57Lp4MNqy2WxsYujGU2XAfdbMXSbQLu1hYWoOAtbun9QWObSZ3lX4QxVjxdODcj3dMACw4BW4mpB4sILVtULQatYVPNKWlmhwSVgWoaVKzkGwgfh5VdjdQFwp3Kt/u49itiU1s0If/9k="/>
          <p:cNvSpPr>
            <a:spLocks noChangeAspect="1" noChangeArrowheads="1"/>
          </p:cNvSpPr>
          <p:nvPr/>
        </p:nvSpPr>
        <p:spPr bwMode="auto">
          <a:xfrm>
            <a:off x="80963" y="-723900"/>
            <a:ext cx="2066925" cy="151447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2304" name="AutoShape 16" descr="data:image/jpg;base64,/9j/4AAQSkZJRgABAQAAAQABAAD/2wCEAAkGBhIQEBQUEhQRFBQWEhAVFBYQFBAUFRQQFRQVFBUQFBQXGyYeFxkjGRQUHy8gIycpLCwsFR4xNTAqNyYrLCkBCQoKDgwOGg8PGiwkHx8qLCkpKSwsLCkpKSkpKSwpKSkpLCkpKSk1KSkpNTQpLCkpLCksNSwsKSkpKSksLC0sL//AABEIAJ8A2QMBIgACEQEDEQH/xAAcAAABBQEBAQAAAAAAAAAAAAAEAAECAwUGBwj/xAA5EAABBAEDAwIEBQIDCQEAAAABAAIDEQQFEiEGMUETURQiYZEjMnGBoQcVQlLwMzVTYnOxs8HhFv/EABoBAAIDAQEAAAAAAAAAAAAAAAECAAMEBQb/xAAsEQACAgEDAwMCBgMAAAAAAAAAAQIRAxIhMQQTURQiQQXRMmGhseHwQoHB/9oADAMBAAIRAxEAPwDw5MkkoQSdMpAKEJsgcQSASG1uIBoX2s+P3XR9N9AZeoQulgERY2T0yZJWR/ibQ6gHd+HD7Lax9M+B0WZ8uQGvz2RejAwMcXxsk3epISLY3v2rsBZ7A/pDp+fO6fyYcdofIdQidRcG/K2JlncePKzyz+24v5qw0cT1F0tk6fN6WSzY4t3NNhzXNst3NcDRFgqGvaS3Gl9MTQzHYwvdAd0bXus+m2Ts+htsjiyR459sqNubp2JLLBPl4+BlgCb5mDMcIhEx1Gt34bxV3Tb8hQw8WYu0r+4x47c05820MbGJDiejKSXtZ8pG+vFVs83a+okuVx+oaPAtv6LR0Lp+bMkdHCGlzYpJXbnBoEbBbjZ/VelS647LxNZbM2H04JsYRNZFG0RN+KDDtIF8taSTZ5c73XZGHJGRlBrMMaf8BJ8G6IR7j+Ef9kR8ziRe7xQYjLqa2r+7Ao+ciEdoejS5k8ePCGmSQkNDnBosNLuXHtw0/wAL3fTcWFuBjPZEx+EdPd61OxG4/qVUpmc5vq+puPBDhy0jgryn+k/++cP/AKj/APxSJlmcoyklwSijXf6dZ2FAZ5WRmNrg1zoZY5dhJobw0/KLoX7ke65iz9F6J1B15GRNh42JDiCXLb68oe6UyenMHAlrgA35mh3f6cXa9H1jR3uwtTY5k89Q3FJkMxAxz9pefhmxMBa0cG3eza9zX35QS1rd/wCvv+4x85UlRX0J1JiSTafM9jfhA3ADnskiw5sZ7djztimb8zZD8tOvwyhfK09A078KOL03zxvwGn1dmKzFtzAGwMjaLLj788GiSh6uop1+v8Ao+aaorT1jShAyH8aGV8kYkc2Eh3pAmmse4cepwbb44vuvStR1OSJ2jYrTFC2XG0/1nviic7e2ZhDnF452uj48fM67tdD17gvk0fNDoJbiljMck0eKxzmNkZvlY2Fopu3d3AJDj+gb1O8bXP3oFHiOm6FNPDkTRhpZjtY+UlwBDXu2t2ju7lZxavQv6aaRLlYeqwQt3SSY+MGiwLPqk9zwOAtfoToXLw8uduQHxv8AgnyMEDcaaV7d4bURkDmsdYA9+3ITvOouSfwSmeTUokr1b+tuE4Q6dI6JzHGF7ZDIIvU9QbCGymMAF9Ek0KBJpeUlWwnrjYBJkkkxBJJJKEHSTJKEEkkkoQSkCopKEOz0f+qeZjRQxtGO/wBDf6D5og+SIOFEMdfAokLl87OfNI+SR2973Oe9xq3PcbJKESSxhGLtIhPclvUEk5Da0DpTLz9/wsLpdm3ftLBt3XX5iO9H7K3VejM7Fcxs2PIx0geWCmuLgzbuNNJ7bm9/ddn/AEhxRLiakx0M04LcO4sd/pyP/Ecaa+xVVffs0hdD0/p78fUnenh5OO1+m5e1mY4ZD3ysLSdht1NIdEC3z25WOXUSjOS22+1+f+DVseI/ZKl7Z0To0ZwIp/hI5ZpM2VuU0YkOQ5pEj2iDY57fhW0W8gfLYNUsfVX42Dg5EkOJjPI1fIhj9dkc2yERMJi3c7h3HDuLscp11KbqvmgUeVIvK0yWJkb3tAZK1zozbDua00TQNt5Pml7RiOxW6thYJwsN0cuFE6RzoYy98hx3PD728UI6oVZeSTwFVoPTWK9+mh2PA93wmpyMY7awTzxTMETX/wDEoF3e6Avwk9V5i/P7/YlHj39om+H+J2H0PV9L1Plr1du7ZXe9pvsgx/r9F7w3TZpsHBZPh42LJJqrd0RicIntEL2iV8DSKO1gG2xfpg8bioav01jyYwE2OBs1XGikl+CZgg47pGsft2ONx0f9oTR3Dym9Sk6aDpPGNO0WfIbK+GMvbDGZZS3aNkQ7vNnnsey1G/091EwiX4WXZ6fqXTN3p1e8Mvf2+i9czsOSOHWmnBgxoY8OVkEsLGsMsfpk04j890HX/hJrlcZ0n1EcTDl1Kc5OTPv+DgEj5PRaC0PO9+42a3HbXFCuTbUeeclcEvj8+SUeZuP+uE279E8rrKrW0UkXKKSSBBJJJKEEkkkoQSSSShB0ydJQgyekgpb1AogknSUAMnpJWw91Boq3RfhapNDfpSyx339J72X+u0i1e7qLKLg45GQXAEBxmlLg0kWAd1gGgSPNBQsJpDwq7Xg0Pp6XIsfWp4y4smmYXnc8skkbvdzy4g/Mfmdyfc+6oOY/0/T3v9MO3Bm52zfVb9va6FXShtTgJrRSoX8lw1ab1GyerL6jQGtf6km9rQNoAfdgAEigeyX90m+Q+rLcZJj+d/4ZJ3EsN/Kb54rlVlyiXKWg9v8AMIl1vIf+aaZ3ztf80kh/Ea0NbJyfzBrWgHuA0DwrMjqHKkaWyZGQ9pFOa+aVzSBRAILqPIH2CFYQpOoqbeA9rbkIk1/JcCHZE5BYWEOllIMZ7xkF35fp24Qvx0mwx73+nu37Nztm+q37brdXF91BzFDaimhHFoi5MpgJyjYNLK0lJK1AURT0ntWsFoWNGOooSRhYh5FE7DLHpK0k6SJWJJJOFCDhiirDJwq1AtCSSTtFqAHDFfE1OxiOxscFVSkb+nwOTKWsUJAtJ2GRyh3wcqpTR0p9O6M/YokInJZQQlq5bnKn7HTHKgSnJUbTJFMpEgVPcqlNpUaDFjptitazhWsYlbotjHU6B9iZzEY6NRdBwl1lssDSASmVz2UqiFamYZKhbVbEkxSMSDdluONboucB7oaRqelCQIRQ+V2uCtJIJJzIJJKlNrVApWQSVojVbgoFxaEFJndINUgEGxlEua5XxZBCpjYrBHyqZUdHFq2oNbmE+VVI/lJkfCl6J9lS0kzpe9xBMh1hBlhWhIxDyClogzk9Rid2wctTNbadzrVsacxxVsg2NO1itY1J76Qsv0JKxNtXxmkO19omMFVy2NGCuUWb1RPMpvNIaQoQii7qJuqKHOUVYI0xZSv2OU4PkZjqRcTrQm1Ox5CDVj48jg6YXSonaoGcpGW0FF2WTyQkqKkk5TJzGO1GRRAp4sIkWpxxEdlVKSN+HBJbyRYcf5UIcblHtJ7K0YpPNKruUdF9LGaTSAm46d0CJLFbDj2RY8pXN8j+lXghp+M03an8ES6ha1J9LIAIHi//AKnizGs7izws7yt/hNEMKWwPFpTueDwpTR0yq5Ht9V3PSuE3IBIA8qvUul9rXOrzx91zvW+/TI2KMV7TicHSXSAmuEBqWlubdjj3XqOhaeC0jbXHsqNe0V00RaGgO4r9Amh9QayU+BMvTwlFr5PHWw8q0RrfyOmZGPI2lL/89IS0Bp5NLrPqIPhnHj0TTMeONV5EQXRSaKQCNp3AoJ+jSO4rzwljni3yX5OleijO0/ELiKB7+AtjO0p0YFjhdV01086NtFtknutPqfTtrB8o/L9vqsOXrU8lI19N00Ywp8nmj4+OyFkx10cmknbdHlBDT/morVDOvIMuCL2M6HDBbdpmYW4rSlwi0+aUoJxfZO8r5RR6aK5RmP06kNLi+wXTSwDYT9ljkI48re4J9HBqqMsYZTnDpbkMXmkPkx34VqzWUP6dFK0Y0kVKpHSYhtP/AG4q5TRzJ9LO9kddBom21dForB3C0HbnEk/wiYQ3gEj7heclnmeu0pAOL05G7uDa1Ien4yKA57IgQ88FCZWtGDnvRFKh5MmTZMjaQNl9ItHvfsgpNCDaWpm65O9oLNo45sA91gDVspts7iz49/C0Y45Xs5COaXwaGTIC0D9lVi6PE9w3WAfNdkVoenvmcNwr9fdV9SdRNwp2RMbFIQ25LJ4JJ/DNdncIwjOTcICZMuPGtU2eh9I6FHHyz/X6raz9PDh2HflNormCJjgQNzGEA+C4XtHurM3eWkA3z4AWGWOV+45sszlk1IjgaWxvO0conI06MN7KrAyXNbTmnjt54REs1jtwnjGKRVKU3K7OaysWFzqLP3ARUWi45omkfG9pcbbYRpjb4a0du9J00WSzSWxgu6Zxo2l12D+6lB07jAgkAdq3e5Whq0dwuaA0O2mq737Ljsnqf5jZNCMDafEg4tSlyPjeSa5O/g0GMN+Wh5QOqaNE8fMPoo6Vmyegy6JLQe9HlV6g99flP3S1GzNBzU+TnJ+not23uOaHsPZYmt9OtaQ5oApbckcjX7u3B8/VBajNvbXc3aTU1LY6+N+Ti8yAGx+3CAbpzQV0kGmuc4ghBatpb2dh9ltx5v8AGzRSCNP0TcznkV2KJg6LZYPPufali4OuZEPAoj/mAK1ZOt3mIt2HcR+bgV+gCWcM1+17B1LwHM6fiN7R9OFCXpKLvSD0fqb02EfK5x/W/sjH9VSObwwA+9X/AAVRKOaL5JqRl6105G0Ai7Wb8Gfp/CL1DPyJD8x4+jQEN8NJ7lbYSklvIX2+DSa11dyueyppXS8B1D6EcLoYC6+6IkhcOSCVTDKsfwLPG5rZgGDI9zN1kfS/CF1HIJHKnmSkcDj6ISy6grYRV6gNbUamG4vaPbsjGRhhBcAgMKIgULu1PPe4BUSVypDVRvjVmQBzqaKa6iT/AItvHH619yvHpMkl5J5JdZvm3Xdrp9Sz5HMNs/civouTunLr9Dh7cWcP6nJuSPa9L1+fM9E7Wwsj2Gh/icGhoJ9hwV0393LHfKR4uzwT2srxjRuqHRUDZC6zF6vjrtx9/wCVi6jFJNtD4Yakj0yHqAEclg965P2VUuqMcbL/AD2FrzXJ6wHgV+iEg6kJN8rKsMq3NMcCTO16g17ZJH6buBy4e/0KJn6pJAo0CB2Pa159PqYef5T4+q8gEivrSHaZe8UT0OHU7bZcSfcrndSgaXlwIb5r6pYerMLfzBA6nnMsnv8AdSGNki9O1HV6Jrhqi8fKOf0RmV1Gw93AjwvLmav8x28KqTOe535k3Yd7g7ak7O21fWW1TSNx7V4HklDxSNqrHYeVy0O5x91rMwwBZNJZQ0l3bo2oshraNj7qWbK2RpoA/uFzzmC+CbTTRvAtpJHlVPGpMWM9LLHYrXdgEJl6cPopNe4Hjv7WmMTzyrYpp8mlOwTHwC1xNIzLy5GMuONrj9b4+xTxvcODSUuQe3ZPqblb3ElG0WaZqhffrRBpHkE0Vpf3SH/I37lc3lh9ErN/E9yneDuvUtiRdKjoGAj6Kb8vv838qmWNx8oB2mvJtVxjGXLI5OOyLZ2buyGMZbytGDTntCryMU1yrFNcWCyWHkE+VdlMc4dz/KGxYqK0GP57qqbqVoKdnL6riyAElxP0srl3MO5em5+M1zDVLhcjAd6tD3XV6PqNUXZyPqGJtpmronTZkom6XY4vS0YFcq/pbQ5mMbdEHnhdjBpJPsFjz5pNgxSUVRxMvSTD2CHHStdmleow6U0BPNgDwFk7slyaO8eTZGkbPCqx9Ms2R9wvRtR0j1DwFSzpih2tBZWX92PyYGJp7Q3sPss7UMRhJ4P2H/pdidLLGmxXdc3m5I3bQB3q0Yza3BH38HPs0cE/KD9lCTR5B2XoWiaOSLIH2WxJoba7D7I99k7ig6PJWYsjfdaGPK4DkErtc3TGAEULWM/F2kpHk1clvcsxHg/5VGT1CKHA8rdZtvwllyMaO6Rz08AUbe5zYid9UnNeFbkagwHgoWXUwfKugpv4NEaSLGNd5Kd8RPn7rOOcb8oxjS9v5qP1Tyi0DUmU5W6qs/sUJUn+Z33K1sPTCHfPICFo/CR/5gi82jZAq+QFoPkomKSlhnOIFq3G1S/CSWCTRYdE19jhL+37u6xIdco1S08XViQs88UoAcLL36F7GljZOjyAmnLTOtE2s2fVjatx9xMHaQ+PE5v5jaY6CZnito5CiybdyjtNygHC77hNKUo20VzxqS3PRunMIRxNaeSB4WpKw/os3RcgFvZaT5ys/d8nLyQqWwocX3KIdAAFCKX6KU+Rx2Ta0Uu2wNzmB3KJbkMrggLFy8tu7kKyLVWNAtqDki94ZSWwZqpDo6BB/RctJ05811355W43qOOQ1s8+OFojKYwWQf8AumTQI68Sor0zTXBlE+FPKxiB3RkWqtI4CDztXDRyFHKKKo9xs57Mx3X5QWVj003yiM3qEeB7rLydU3tVEmm9jp4U/kwM/M2OPNLIy85z/KnrExsrE+O57Lp4MNqy2WxsYujGU2XAfdbMXSbQLu1hYWoOAtbun9QWObSZ3lX4QxVjxdODcj3dMACw4BW4mpB4sILVtULQatYVPNKWlmhwSVgWoaVKzkGwgfh5VdjdQFwp3Kt/u49itiU1s0If/9k="/>
          <p:cNvSpPr>
            <a:spLocks noChangeAspect="1" noChangeArrowheads="1"/>
          </p:cNvSpPr>
          <p:nvPr/>
        </p:nvSpPr>
        <p:spPr bwMode="auto">
          <a:xfrm>
            <a:off x="80963" y="-723900"/>
            <a:ext cx="2066925" cy="1514475"/>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2306" name="Picture 18" descr="http://t1.gstatic.com/images?q=tbn:ANd9GcSxMrndU_60DHL4QHlqc9wwVMHYdTqQGkTP4TjddTOwcnOKqgbf"/>
          <p:cNvPicPr>
            <a:picLocks noChangeAspect="1" noChangeArrowheads="1"/>
          </p:cNvPicPr>
          <p:nvPr/>
        </p:nvPicPr>
        <p:blipFill>
          <a:blip r:embed="rId5" cstate="print"/>
          <a:srcRect/>
          <a:stretch>
            <a:fillRect/>
          </a:stretch>
        </p:blipFill>
        <p:spPr bwMode="auto">
          <a:xfrm>
            <a:off x="6444208" y="4293096"/>
            <a:ext cx="2476500" cy="1944216"/>
          </a:xfrm>
          <a:prstGeom prst="rect">
            <a:avLst/>
          </a:prstGeom>
          <a:noFill/>
        </p:spPr>
      </p:pic>
      <p:sp>
        <p:nvSpPr>
          <p:cNvPr id="13" name="12 Flecha derecha"/>
          <p:cNvSpPr/>
          <p:nvPr/>
        </p:nvSpPr>
        <p:spPr>
          <a:xfrm rot="20871436">
            <a:off x="4957305" y="1154306"/>
            <a:ext cx="1424220" cy="32305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4" name="13 Flecha derecha"/>
          <p:cNvSpPr/>
          <p:nvPr/>
        </p:nvSpPr>
        <p:spPr>
          <a:xfrm>
            <a:off x="4716016" y="1916832"/>
            <a:ext cx="1728192" cy="108012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Basados en la Biblia</a:t>
            </a:r>
            <a:endParaRPr lang="es-CO" dirty="0"/>
          </a:p>
        </p:txBody>
      </p:sp>
      <p:sp>
        <p:nvSpPr>
          <p:cNvPr id="15" name="14 Flecha derecha"/>
          <p:cNvSpPr/>
          <p:nvPr/>
        </p:nvSpPr>
        <p:spPr>
          <a:xfrm rot="20896783">
            <a:off x="4886017" y="3473669"/>
            <a:ext cx="1683706" cy="311280"/>
          </a:xfrm>
          <a:prstGeom prst="rightArrow">
            <a:avLst>
              <a:gd name="adj1" fmla="val 89581"/>
              <a:gd name="adj2" fmla="val 50000"/>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6" name="15 Flecha derecha"/>
          <p:cNvSpPr/>
          <p:nvPr/>
        </p:nvSpPr>
        <p:spPr>
          <a:xfrm>
            <a:off x="3491880" y="5301208"/>
            <a:ext cx="2736304"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Pierden la fe en Cristo.</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2296"/>
                                        </p:tgtEl>
                                        <p:attrNameLst>
                                          <p:attrName>style.visibility</p:attrName>
                                        </p:attrNameLst>
                                      </p:cBhvr>
                                      <p:to>
                                        <p:strVal val="visible"/>
                                      </p:to>
                                    </p:set>
                                    <p:anim to="" calcmode="lin" valueType="num">
                                      <p:cBhvr>
                                        <p:cTn id="7" dur="1" fill="hold"/>
                                        <p:tgtEl>
                                          <p:spTgt spid="1229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to="" calcmode="lin" valueType="num">
                                      <p:cBhvr>
                                        <p:cTn id="17" dur="1" fill="hold"/>
                                        <p:tgtEl>
                                          <p:spTgt spid="13"/>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2298"/>
                                        </p:tgtEl>
                                        <p:attrNameLst>
                                          <p:attrName>style.visibility</p:attrName>
                                        </p:attrNameLst>
                                      </p:cBhvr>
                                      <p:to>
                                        <p:strVal val="visible"/>
                                      </p:to>
                                    </p:set>
                                    <p:anim to="" calcmode="lin" valueType="num">
                                      <p:cBhvr>
                                        <p:cTn id="22" dur="1" fill="hold"/>
                                        <p:tgtEl>
                                          <p:spTgt spid="1229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to="" calcmode="lin" valueType="num">
                                      <p:cBhvr>
                                        <p:cTn id="32" dur="1" fill="hold"/>
                                        <p:tgtEl>
                                          <p:spTgt spid="14"/>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to="" calcmode="lin" valueType="num">
                                      <p:cBhvr>
                                        <p:cTn id="37" dur="1" fill="hold"/>
                                        <p:tgtEl>
                                          <p:spTgt spid="3">
                                            <p:txEl>
                                              <p:pRg st="4" end="4"/>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 to="" calcmode="lin" valueType="num">
                                      <p:cBhvr>
                                        <p:cTn id="42" dur="1" fill="hold"/>
                                        <p:tgtEl>
                                          <p:spTgt spid="15"/>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12306"/>
                                        </p:tgtEl>
                                        <p:attrNameLst>
                                          <p:attrName>style.visibility</p:attrName>
                                        </p:attrNameLst>
                                      </p:cBhvr>
                                      <p:to>
                                        <p:strVal val="visible"/>
                                      </p:to>
                                    </p:set>
                                    <p:anim to="" calcmode="lin" valueType="num">
                                      <p:cBhvr>
                                        <p:cTn id="47" dur="1" fill="hold"/>
                                        <p:tgtEl>
                                          <p:spTgt spid="12306"/>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nodeType="clickEffect">
                                  <p:stCondLst>
                                    <p:cond delay="0"/>
                                  </p:stCondLst>
                                  <p:childTnLst>
                                    <p:set>
                                      <p:cBhvr>
                                        <p:cTn id="51" dur="1" fill="hold">
                                          <p:stCondLst>
                                            <p:cond delay="0"/>
                                          </p:stCondLst>
                                        </p:cTn>
                                        <p:tgtEl>
                                          <p:spTgt spid="3">
                                            <p:txEl>
                                              <p:pRg st="6" end="6"/>
                                            </p:txEl>
                                          </p:spTgt>
                                        </p:tgtEl>
                                        <p:attrNameLst>
                                          <p:attrName>style.visibility</p:attrName>
                                        </p:attrNameLst>
                                      </p:cBhvr>
                                      <p:to>
                                        <p:strVal val="visible"/>
                                      </p:to>
                                    </p:set>
                                    <p:anim to="" calcmode="lin" valueType="num">
                                      <p:cBhvr>
                                        <p:cTn id="52" dur="1" fill="hold"/>
                                        <p:tgtEl>
                                          <p:spTgt spid="3">
                                            <p:txEl>
                                              <p:pRg st="6" end="6"/>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 to="" calcmode="lin" valueType="num">
                                      <p:cBhvr>
                                        <p:cTn id="57"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266928" cy="5040560"/>
          </a:xfrm>
          <a:solidFill>
            <a:schemeClr val="bg1"/>
          </a:solidFill>
        </p:spPr>
        <p:txBody>
          <a:bodyPr>
            <a:normAutofit fontScale="92500" lnSpcReduction="10000"/>
          </a:bodyPr>
          <a:lstStyle/>
          <a:p>
            <a:pPr algn="ctr">
              <a:buNone/>
            </a:pPr>
            <a:r>
              <a:rPr lang="es-ES" dirty="0" smtClean="0"/>
              <a:t>    Cuando se duda y renuncia a los Testimonios, en los cuales una vez se creyó, Satanás sabe que los engañados no se detendrán:</a:t>
            </a:r>
          </a:p>
          <a:p>
            <a:endParaRPr lang="es-ES" dirty="0" smtClean="0"/>
          </a:p>
          <a:p>
            <a:pPr algn="ctr">
              <a:buNone/>
            </a:pPr>
            <a:r>
              <a:rPr lang="es-ES" dirty="0" smtClean="0"/>
              <a:t>    Allí; redobla sus esfuerzos hasta que los lanza en abierta rebelión, la que se toma incurable y termina en destrucción.</a:t>
            </a:r>
            <a:r>
              <a:rPr lang="es-ES" dirty="0" smtClean="0">
                <a:solidFill>
                  <a:srgbClr val="FF0000"/>
                </a:solidFill>
              </a:rPr>
              <a:t>-4T 211.</a:t>
            </a:r>
          </a:p>
          <a:p>
            <a:endParaRPr lang="es-CO" dirty="0"/>
          </a:p>
        </p:txBody>
      </p:sp>
      <p:pic>
        <p:nvPicPr>
          <p:cNvPr id="4" name="Picture 2" descr="http://t3.gstatic.com/images?q=tbn:ANd9GcTLBNQn1I-zfPRH5TDZFx1cpytVgTKnahZlbpcbCJOxGBnfQ2h2Hg"/>
          <p:cNvPicPr>
            <a:picLocks noChangeAspect="1" noChangeArrowheads="1"/>
          </p:cNvPicPr>
          <p:nvPr/>
        </p:nvPicPr>
        <p:blipFill>
          <a:blip r:embed="rId2" cstate="print"/>
          <a:srcRect/>
          <a:stretch>
            <a:fillRect/>
          </a:stretch>
        </p:blipFill>
        <p:spPr bwMode="auto">
          <a:xfrm>
            <a:off x="5940152" y="332656"/>
            <a:ext cx="2808312" cy="2664296"/>
          </a:xfrm>
          <a:prstGeom prst="rect">
            <a:avLst/>
          </a:prstGeom>
          <a:noFill/>
        </p:spPr>
      </p:pic>
      <p:pic>
        <p:nvPicPr>
          <p:cNvPr id="55298" name="Picture 2" descr="http://t3.gstatic.com/images?q=tbn:ANd9GcRxnEBEMaI-oxR_TwwR66vrSSOdFjZY3qWm8P-BoltrnDxr4aTGAQ"/>
          <p:cNvPicPr>
            <a:picLocks noChangeAspect="1" noChangeArrowheads="1"/>
          </p:cNvPicPr>
          <p:nvPr/>
        </p:nvPicPr>
        <p:blipFill>
          <a:blip r:embed="rId3" cstate="print"/>
          <a:srcRect/>
          <a:stretch>
            <a:fillRect/>
          </a:stretch>
        </p:blipFill>
        <p:spPr bwMode="auto">
          <a:xfrm>
            <a:off x="6012160" y="3212976"/>
            <a:ext cx="2619375" cy="1944216"/>
          </a:xfrm>
          <a:prstGeom prst="rect">
            <a:avLst/>
          </a:prstGeom>
          <a:noFill/>
        </p:spPr>
      </p:pic>
      <p:sp>
        <p:nvSpPr>
          <p:cNvPr id="6" name="5 Rectángulo"/>
          <p:cNvSpPr/>
          <p:nvPr/>
        </p:nvSpPr>
        <p:spPr>
          <a:xfrm>
            <a:off x="395536" y="5589240"/>
            <a:ext cx="8460432" cy="923330"/>
          </a:xfrm>
          <a:prstGeom prst="rect">
            <a:avLst/>
          </a:prstGeom>
          <a:solidFill>
            <a:srgbClr val="92D050"/>
          </a:solidFill>
        </p:spPr>
        <p:txBody>
          <a:bodyPr wrap="square">
            <a:spAutoFit/>
          </a:bodyPr>
          <a:lstStyle/>
          <a:p>
            <a:pPr algn="ctr"/>
            <a:r>
              <a:rPr lang="es-ES" b="1" dirty="0" smtClean="0"/>
              <a:t>Cuando la persona rechaza definitivamente la Palabra de Dios, Él no lo obliga, el Espíritu Santo se retira de él y queda bajo el control de Satanás, tomando el camino descendente que lo llevará a la perdición eterna.</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55298"/>
                                        </p:tgtEl>
                                        <p:attrNameLst>
                                          <p:attrName>style.visibility</p:attrName>
                                        </p:attrNameLst>
                                      </p:cBhvr>
                                      <p:to>
                                        <p:strVal val="visible"/>
                                      </p:to>
                                    </p:set>
                                    <p:anim to="" calcmode="lin" valueType="num">
                                      <p:cBhvr>
                                        <p:cTn id="27" dur="1" fill="hold"/>
                                        <p:tgtEl>
                                          <p:spTgt spid="5529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to="" calcmode="lin" valueType="num">
                                      <p:cBhvr>
                                        <p:cTn id="3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1">
              <a:lumMod val="40000"/>
              <a:lumOff val="60000"/>
            </a:schemeClr>
          </a:solidFill>
        </p:spPr>
        <p:txBody>
          <a:bodyPr/>
          <a:lstStyle/>
          <a:p>
            <a:pPr>
              <a:buNone/>
            </a:pPr>
            <a:r>
              <a:rPr lang="es-ES" b="1" dirty="0" smtClean="0">
                <a:solidFill>
                  <a:srgbClr val="FF0000"/>
                </a:solidFill>
                <a:latin typeface="Algerian" pitchFamily="82" charset="0"/>
              </a:rPr>
              <a:t>   </a:t>
            </a:r>
            <a:r>
              <a:rPr lang="es-ES" sz="5400" b="1" dirty="0" smtClean="0">
                <a:solidFill>
                  <a:srgbClr val="FF0000"/>
                </a:solidFill>
                <a:latin typeface="Algerian" pitchFamily="82" charset="0"/>
              </a:rPr>
              <a:t>Deserciones entre los dirigentes de iglesia</a:t>
            </a:r>
            <a:r>
              <a:rPr lang="es-ES" sz="5400" dirty="0" smtClean="0">
                <a:solidFill>
                  <a:srgbClr val="FF0000"/>
                </a:solidFill>
                <a:latin typeface="Algerian" pitchFamily="82" charset="0"/>
              </a:rPr>
              <a:t>:</a:t>
            </a:r>
            <a:br>
              <a:rPr lang="es-ES" sz="5400" dirty="0" smtClean="0">
                <a:solidFill>
                  <a:srgbClr val="FF0000"/>
                </a:solidFill>
                <a:latin typeface="Algerian" pitchFamily="82" charset="0"/>
              </a:rPr>
            </a:br>
            <a:endParaRPr lang="es-CO" dirty="0"/>
          </a:p>
        </p:txBody>
      </p:sp>
      <p:pic>
        <p:nvPicPr>
          <p:cNvPr id="61442" name="Picture 2" descr="http://t2.gstatic.com/images?q=tbn:ANd9GcRKyiyOnw8ZFT_XifuuwIyWltkTQFcHNJy-1RW83UyqAJlSM0P_Tw"/>
          <p:cNvPicPr>
            <a:picLocks noChangeAspect="1" noChangeArrowheads="1"/>
          </p:cNvPicPr>
          <p:nvPr/>
        </p:nvPicPr>
        <p:blipFill>
          <a:blip r:embed="rId2" cstate="print"/>
          <a:srcRect/>
          <a:stretch>
            <a:fillRect/>
          </a:stretch>
        </p:blipFill>
        <p:spPr bwMode="auto">
          <a:xfrm>
            <a:off x="4860032" y="2276872"/>
            <a:ext cx="3530327" cy="3744416"/>
          </a:xfrm>
          <a:prstGeom prst="rect">
            <a:avLst/>
          </a:prstGeom>
          <a:noFill/>
        </p:spPr>
      </p:pic>
      <p:pic>
        <p:nvPicPr>
          <p:cNvPr id="61444" name="Picture 4" descr="http://t1.gstatic.com/images?q=tbn:ANd9GcR13zTFUEnImY3nrNQ-v8hehKOu-cyxjl5K7IoObJnUrT-xl0Zf"/>
          <p:cNvPicPr>
            <a:picLocks noChangeAspect="1" noChangeArrowheads="1"/>
          </p:cNvPicPr>
          <p:nvPr/>
        </p:nvPicPr>
        <p:blipFill>
          <a:blip r:embed="rId3" cstate="print"/>
          <a:srcRect/>
          <a:stretch>
            <a:fillRect/>
          </a:stretch>
        </p:blipFill>
        <p:spPr bwMode="auto">
          <a:xfrm>
            <a:off x="755576" y="3140968"/>
            <a:ext cx="3764260"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42"/>
                                        </p:tgtEl>
                                        <p:attrNameLst>
                                          <p:attrName>style.visibility</p:attrName>
                                        </p:attrNameLst>
                                      </p:cBhvr>
                                      <p:to>
                                        <p:strVal val="visible"/>
                                      </p:to>
                                    </p:set>
                                    <p:anim to="" calcmode="lin" valueType="num">
                                      <p:cBhvr>
                                        <p:cTn id="7" dur="1" fill="hold"/>
                                        <p:tgtEl>
                                          <p:spTgt spid="614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1444"/>
                                        </p:tgtEl>
                                        <p:attrNameLst>
                                          <p:attrName>style.visibility</p:attrName>
                                        </p:attrNameLst>
                                      </p:cBhvr>
                                      <p:to>
                                        <p:strVal val="visible"/>
                                      </p:to>
                                    </p:set>
                                    <p:anim to="" calcmode="lin" valueType="num">
                                      <p:cBhvr>
                                        <p:cTn id="12" dur="1" fill="hold"/>
                                        <p:tgtEl>
                                          <p:spTgt spid="6144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264696"/>
          </a:xfrm>
          <a:solidFill>
            <a:srgbClr val="FFC000"/>
          </a:solidFill>
        </p:spPr>
        <p:txBody>
          <a:bodyPr>
            <a:normAutofit fontScale="85000" lnSpcReduction="10000"/>
          </a:bodyPr>
          <a:lstStyle/>
          <a:p>
            <a:pPr algn="ctr">
              <a:buNone/>
            </a:pPr>
            <a:r>
              <a:rPr lang="es-ES" dirty="0" smtClean="0"/>
              <a:t>    </a:t>
            </a:r>
            <a:r>
              <a:rPr lang="es-ES" u="sng" dirty="0" smtClean="0">
                <a:solidFill>
                  <a:srgbClr val="0070C0"/>
                </a:solidFill>
              </a:rPr>
              <a:t>Más de una estrella que hemos admirado por su brillo se apagará entonces en las tinieblas</a:t>
            </a:r>
            <a:r>
              <a:rPr lang="es-ES" dirty="0" smtClean="0"/>
              <a:t>.-PR 140 (c. 1914).</a:t>
            </a:r>
            <a:br>
              <a:rPr lang="es-ES" dirty="0" smtClean="0"/>
            </a:br>
            <a:r>
              <a:rPr lang="es-ES" dirty="0" smtClean="0"/>
              <a:t>En las escenas finales de la historia de esta tierra, hombres a quienes él [Dios] ha honrado grandemente, imitarán al antiguo Israel... </a:t>
            </a:r>
          </a:p>
          <a:p>
            <a:pPr algn="ctr">
              <a:buNone/>
            </a:pPr>
            <a:r>
              <a:rPr lang="es-ES" dirty="0" smtClean="0"/>
              <a:t>     </a:t>
            </a:r>
          </a:p>
          <a:p>
            <a:pPr algn="ctr">
              <a:buNone/>
            </a:pPr>
            <a:r>
              <a:rPr lang="es-ES" dirty="0" smtClean="0"/>
              <a:t>Un abandono de los grandes principios que Cristo ha establecido en sus enseñanzas, la implementación de proyectos humanos, usando las Escrituras para justificar un curso de acción equivocado bajo la operación perversa de </a:t>
            </a:r>
            <a:r>
              <a:rPr lang="es-ES" dirty="0" smtClean="0">
                <a:solidFill>
                  <a:srgbClr val="0070C0"/>
                </a:solidFill>
              </a:rPr>
              <a:t>Lucifer</a:t>
            </a:r>
            <a:r>
              <a:rPr lang="es-ES" dirty="0" smtClean="0"/>
              <a:t>, confirmarán a los hombres en el error, y la verdad que necesitan para protegerlos de prácticas erróneas se filtrará de su alma, así como el agua de un vaso agrietado.-13MR 379,381 (1904).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2">
              <a:lumMod val="20000"/>
              <a:lumOff val="80000"/>
            </a:schemeClr>
          </a:solidFill>
        </p:spPr>
        <p:txBody>
          <a:bodyPr/>
          <a:lstStyle/>
          <a:p>
            <a:pPr algn="ctr">
              <a:buNone/>
            </a:pPr>
            <a:r>
              <a:rPr lang="es-ES" dirty="0" smtClean="0"/>
              <a:t>    </a:t>
            </a:r>
          </a:p>
          <a:p>
            <a:pPr algn="ctr">
              <a:buNone/>
            </a:pPr>
            <a:endParaRPr lang="es-ES" dirty="0" smtClean="0"/>
          </a:p>
          <a:p>
            <a:pPr algn="ctr">
              <a:buNone/>
            </a:pPr>
            <a:r>
              <a:rPr lang="es-ES" dirty="0" smtClean="0"/>
              <a:t>      Muchos mostrarán que no son uno con Cristo, que no están muertos al mundo como para que puedan vivir con él; y serán </a:t>
            </a:r>
            <a:r>
              <a:rPr lang="es-ES" dirty="0" smtClean="0">
                <a:solidFill>
                  <a:srgbClr val="0070C0"/>
                </a:solidFill>
              </a:rPr>
              <a:t>frecuentes las apostasías de hombres que han ocupado cargos de responsabilidad</a:t>
            </a:r>
            <a:r>
              <a:rPr lang="es-ES" dirty="0" smtClean="0"/>
              <a:t>.-RH Septiembre 11,1888</a:t>
            </a:r>
          </a:p>
          <a:p>
            <a:endParaRPr lang="es-CO"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dirty="0" smtClean="0"/>
              <a:t/>
            </a:r>
            <a:br>
              <a:rPr lang="es-ES" b="1" dirty="0" smtClean="0"/>
            </a:br>
            <a:r>
              <a:rPr lang="es-ES" sz="3600" b="1" dirty="0" smtClean="0">
                <a:solidFill>
                  <a:srgbClr val="7030A0"/>
                </a:solidFill>
                <a:latin typeface="Algerian" pitchFamily="82" charset="0"/>
              </a:rPr>
              <a:t>Los ministros no santificados serán erradicados:</a:t>
            </a:r>
            <a:r>
              <a:rPr lang="es-ES" sz="3600" dirty="0" smtClean="0">
                <a:solidFill>
                  <a:srgbClr val="7030A0"/>
                </a:solidFill>
                <a:latin typeface="Algerian" pitchFamily="82" charset="0"/>
              </a:rPr>
              <a:t/>
            </a:r>
            <a:br>
              <a:rPr lang="es-ES" sz="3600" dirty="0" smtClean="0">
                <a:solidFill>
                  <a:srgbClr val="7030A0"/>
                </a:solidFill>
                <a:latin typeface="Algerian" pitchFamily="82" charset="0"/>
              </a:rPr>
            </a:br>
            <a:endParaRPr lang="es-ES" dirty="0">
              <a:solidFill>
                <a:srgbClr val="7030A0"/>
              </a:solidFill>
              <a:latin typeface="Algerian" pitchFamily="82" charset="0"/>
            </a:endParaRPr>
          </a:p>
        </p:txBody>
      </p:sp>
      <p:sp>
        <p:nvSpPr>
          <p:cNvPr id="3" name="2 Marcador de contenido"/>
          <p:cNvSpPr>
            <a:spLocks noGrp="1"/>
          </p:cNvSpPr>
          <p:nvPr>
            <p:ph idx="1"/>
          </p:nvPr>
        </p:nvSpPr>
        <p:spPr>
          <a:solidFill>
            <a:schemeClr val="accent2"/>
          </a:solidFill>
        </p:spPr>
        <p:txBody>
          <a:bodyPr>
            <a:normAutofit/>
          </a:bodyPr>
          <a:lstStyle/>
          <a:p>
            <a:pPr>
              <a:buNone/>
            </a:pPr>
            <a:r>
              <a:rPr lang="es-ES" dirty="0" smtClean="0"/>
              <a:t>    </a:t>
            </a:r>
            <a:r>
              <a:rPr lang="es-ES" sz="2800" dirty="0" smtClean="0">
                <a:latin typeface="Agency FB" pitchFamily="34" charset="0"/>
              </a:rPr>
              <a:t>El gran asunto que pronto afrontaremos [la imposición de las leyes dominicales], </a:t>
            </a:r>
            <a:r>
              <a:rPr lang="es-ES" sz="2800" b="1" u="sng" dirty="0" smtClean="0">
                <a:solidFill>
                  <a:srgbClr val="FFFF00"/>
                </a:solidFill>
                <a:latin typeface="Agency FB" pitchFamily="34" charset="0"/>
              </a:rPr>
              <a:t>eliminará a todos aquellos a quienes Dios no ha señalado</a:t>
            </a:r>
            <a:r>
              <a:rPr lang="es-ES" sz="2800" dirty="0" smtClean="0">
                <a:solidFill>
                  <a:srgbClr val="FFFF00"/>
                </a:solidFill>
                <a:latin typeface="Agency FB" pitchFamily="34" charset="0"/>
              </a:rPr>
              <a:t> </a:t>
            </a:r>
            <a:r>
              <a:rPr lang="es-ES" sz="2800" dirty="0" smtClean="0">
                <a:latin typeface="Agency FB" pitchFamily="34" charset="0"/>
              </a:rPr>
              <a:t>(en la frente), y él tendrá un ministerio puro, verdadero, santificado, preparado para la lluvia tardía.-3MS 440 (1886).</a:t>
            </a:r>
          </a:p>
          <a:p>
            <a:pPr>
              <a:buNone/>
            </a:pPr>
            <a:r>
              <a:rPr lang="es-ES" sz="4400" b="1" dirty="0" smtClean="0">
                <a:solidFill>
                  <a:srgbClr val="FFFF00"/>
                </a:solidFill>
                <a:latin typeface="Agency FB" pitchFamily="34" charset="0"/>
              </a:rPr>
              <a:t>   </a:t>
            </a:r>
          </a:p>
          <a:p>
            <a:pPr>
              <a:buNone/>
            </a:pPr>
            <a:r>
              <a:rPr lang="es-ES" sz="4600" b="1" dirty="0" smtClean="0">
                <a:solidFill>
                  <a:srgbClr val="FFFF00"/>
                </a:solidFill>
              </a:rPr>
              <a:t>    </a:t>
            </a:r>
            <a:endParaRPr lang="es-ES" dirty="0" smtClean="0"/>
          </a:p>
          <a:p>
            <a:pPr>
              <a:buNone/>
            </a:pPr>
            <a:endParaRPr lang="es-ES" dirty="0"/>
          </a:p>
        </p:txBody>
      </p:sp>
      <p:sp>
        <p:nvSpPr>
          <p:cNvPr id="4" name="3 Rectángulo"/>
          <p:cNvSpPr/>
          <p:nvPr/>
        </p:nvSpPr>
        <p:spPr>
          <a:xfrm>
            <a:off x="611560" y="3501008"/>
            <a:ext cx="5328592" cy="26642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solidFill>
                  <a:srgbClr val="FFFF00"/>
                </a:solidFill>
              </a:rPr>
              <a:t>Muchos ocuparán nuestros púlpitos sosteniendo en las manos la antorcha de la falsa profecía encendida por la infernal tea satánica..</a:t>
            </a:r>
            <a:r>
              <a:rPr lang="es-ES" sz="2800" dirty="0" smtClean="0"/>
              <a:t/>
            </a:r>
            <a:br>
              <a:rPr lang="es-ES" sz="2800" dirty="0" smtClean="0"/>
            </a:br>
            <a:endParaRPr lang="es-CO" sz="2800" dirty="0"/>
          </a:p>
        </p:txBody>
      </p:sp>
      <p:pic>
        <p:nvPicPr>
          <p:cNvPr id="9218" name="Picture 2" descr="http://t0.gstatic.com/images?q=tbn:ANd9GcRU663C5Ijf9h4FGaOmAhNljfpnyhq-BWHYubTXPtpOAsqR1Nm6"/>
          <p:cNvPicPr>
            <a:picLocks noChangeAspect="1" noChangeArrowheads="1"/>
          </p:cNvPicPr>
          <p:nvPr/>
        </p:nvPicPr>
        <p:blipFill>
          <a:blip r:embed="rId2" cstate="print"/>
          <a:srcRect/>
          <a:stretch>
            <a:fillRect/>
          </a:stretch>
        </p:blipFill>
        <p:spPr bwMode="auto">
          <a:xfrm>
            <a:off x="6012160" y="3501008"/>
            <a:ext cx="2619375"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9218"/>
                                        </p:tgtEl>
                                        <p:attrNameLst>
                                          <p:attrName>style.visibility</p:attrName>
                                        </p:attrNameLst>
                                      </p:cBhvr>
                                      <p:to>
                                        <p:strVal val="visible"/>
                                      </p:to>
                                    </p:set>
                                    <p:anim calcmode="lin" valueType="num">
                                      <p:cBhvr>
                                        <p:cTn id="22" dur="1000" fill="hold"/>
                                        <p:tgtEl>
                                          <p:spTgt spid="9218"/>
                                        </p:tgtEl>
                                        <p:attrNameLst>
                                          <p:attrName>ppt_w</p:attrName>
                                        </p:attrNameLst>
                                      </p:cBhvr>
                                      <p:tavLst>
                                        <p:tav tm="0">
                                          <p:val>
                                            <p:strVal val="#ppt_w*0.70"/>
                                          </p:val>
                                        </p:tav>
                                        <p:tav tm="100000">
                                          <p:val>
                                            <p:strVal val="#ppt_w"/>
                                          </p:val>
                                        </p:tav>
                                      </p:tavLst>
                                    </p:anim>
                                    <p:anim calcmode="lin" valueType="num">
                                      <p:cBhvr>
                                        <p:cTn id="23" dur="1000" fill="hold"/>
                                        <p:tgtEl>
                                          <p:spTgt spid="9218"/>
                                        </p:tgtEl>
                                        <p:attrNameLst>
                                          <p:attrName>ppt_h</p:attrName>
                                        </p:attrNameLst>
                                      </p:cBhvr>
                                      <p:tavLst>
                                        <p:tav tm="0">
                                          <p:val>
                                            <p:strVal val="#ppt_h"/>
                                          </p:val>
                                        </p:tav>
                                        <p:tav tm="100000">
                                          <p:val>
                                            <p:strVal val="#ppt_h"/>
                                          </p:val>
                                        </p:tav>
                                      </p:tavLst>
                                    </p:anim>
                                    <p:animEffect transition="in" filter="fade">
                                      <p:cBhvr>
                                        <p:cTn id="24" dur="1000"/>
                                        <p:tgtEl>
                                          <p:spTgt spid="9218"/>
                                        </p:tgtEl>
                                      </p:cBhvr>
                                    </p:animEffect>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to="" calcmode="lin" valueType="num">
                                      <p:cBhvr>
                                        <p:cTn id="29"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1">
              <a:lumMod val="20000"/>
              <a:lumOff val="80000"/>
            </a:schemeClr>
          </a:solidFill>
        </p:spPr>
        <p:txBody>
          <a:bodyPr>
            <a:normAutofit/>
          </a:bodyPr>
          <a:lstStyle/>
          <a:p>
            <a:pPr>
              <a:buNone/>
            </a:pPr>
            <a:r>
              <a:rPr lang="es-ES" dirty="0" smtClean="0"/>
              <a:t>    </a:t>
            </a:r>
            <a:r>
              <a:rPr lang="es-ES" b="1" i="1" dirty="0" smtClean="0">
                <a:solidFill>
                  <a:srgbClr val="FF0000"/>
                </a:solidFill>
              </a:rPr>
              <a:t>Algunos que no querrán seguir llevando el arca saldrán de entre nosotros. </a:t>
            </a:r>
            <a:r>
              <a:rPr lang="es-ES" dirty="0" smtClean="0"/>
              <a:t>Pero éstos no podrán levantar vallas para obstruir la verdad; ésta irá hacia adelante y hacia arriba hasta el fin.-TM 409, 411 (1898). 184</a:t>
            </a:r>
          </a:p>
          <a:p>
            <a:pPr algn="r">
              <a:buNone/>
            </a:pPr>
            <a:r>
              <a:rPr lang="es-ES" b="1" i="1" dirty="0" smtClean="0">
                <a:solidFill>
                  <a:srgbClr val="FF0000"/>
                </a:solidFill>
              </a:rPr>
              <a:t>Ministros y médicos pueden abandonar la fe, como la Palabra lo dice y los mensajes que Dios ha dado a su sierva declaran que lo harán.</a:t>
            </a:r>
            <a:r>
              <a:rPr lang="es-ES" dirty="0" smtClean="0"/>
              <a:t>-7MR 192 (1906</a:t>
            </a:r>
          </a:p>
          <a:p>
            <a:endParaRPr lang="es-CO" dirty="0"/>
          </a:p>
        </p:txBody>
      </p:sp>
      <p:pic>
        <p:nvPicPr>
          <p:cNvPr id="8194" name="Picture 2" descr="http://t1.gstatic.com/images?q=tbn:ANd9GcSCmRns0rVFqIL8ktWSnJYUzfbzCS4fDZ927s16XFjasuyKHW-SKA"/>
          <p:cNvPicPr>
            <a:picLocks noChangeAspect="1" noChangeArrowheads="1"/>
          </p:cNvPicPr>
          <p:nvPr/>
        </p:nvPicPr>
        <p:blipFill>
          <a:blip r:embed="rId2" cstate="print"/>
          <a:srcRect/>
          <a:stretch>
            <a:fillRect/>
          </a:stretch>
        </p:blipFill>
        <p:spPr bwMode="auto">
          <a:xfrm>
            <a:off x="755576" y="4437112"/>
            <a:ext cx="2315022" cy="2016224"/>
          </a:xfrm>
          <a:prstGeom prst="rect">
            <a:avLst/>
          </a:prstGeom>
          <a:noFill/>
        </p:spPr>
      </p:pic>
      <p:sp>
        <p:nvSpPr>
          <p:cNvPr id="5" name="4 Rectángulo"/>
          <p:cNvSpPr/>
          <p:nvPr/>
        </p:nvSpPr>
        <p:spPr>
          <a:xfrm>
            <a:off x="3203847" y="5157193"/>
            <a:ext cx="5400601" cy="1200329"/>
          </a:xfrm>
          <a:prstGeom prst="rect">
            <a:avLst/>
          </a:prstGeom>
          <a:solidFill>
            <a:srgbClr val="FFFF00"/>
          </a:solidFill>
        </p:spPr>
        <p:txBody>
          <a:bodyPr wrap="square">
            <a:spAutoFit/>
          </a:bodyPr>
          <a:lstStyle/>
          <a:p>
            <a:pPr algn="ctr"/>
            <a:r>
              <a:rPr lang="es-ES" sz="2400" dirty="0" smtClean="0">
                <a:solidFill>
                  <a:srgbClr val="002060"/>
                </a:solidFill>
                <a:latin typeface="Old English Text MT" pitchFamily="66" charset="0"/>
              </a:rPr>
              <a:t>Esto se llama apostasía, quizá después de haber estado muchos años en las filas del Señor.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 to="" calcmode="lin" valueType="num">
                                      <p:cBhvr>
                                        <p:cTn id="17" dur="1" fill="hold"/>
                                        <p:tgtEl>
                                          <p:spTgt spid="819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amond(in)">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5328592"/>
          </a:xfrm>
          <a:solidFill>
            <a:schemeClr val="accent3">
              <a:lumMod val="20000"/>
              <a:lumOff val="80000"/>
            </a:schemeClr>
          </a:solidFill>
        </p:spPr>
        <p:txBody>
          <a:bodyPr/>
          <a:lstStyle/>
          <a:p>
            <a:pPr>
              <a:buNone/>
            </a:pPr>
            <a:r>
              <a:rPr lang="es-ES" b="1" dirty="0" smtClean="0"/>
              <a:t>   </a:t>
            </a:r>
            <a:r>
              <a:rPr lang="es-ES" sz="5400" b="1" dirty="0" smtClean="0"/>
              <a:t> Puede parecer que la iglesia está a punto de caer</a:t>
            </a:r>
            <a:endParaRPr lang="es-ES" sz="5400" dirty="0" smtClean="0"/>
          </a:p>
        </p:txBody>
      </p:sp>
      <p:pic>
        <p:nvPicPr>
          <p:cNvPr id="62466" name="Picture 2" descr="http://t2.gstatic.com/images?q=tbn:ANd9GcRdrY6xlYTz4oYjVQVe5ZU7SCAAV4n6ItvXZinzEIUWR4Rxi66mjQ"/>
          <p:cNvPicPr>
            <a:picLocks noChangeAspect="1" noChangeArrowheads="1"/>
          </p:cNvPicPr>
          <p:nvPr/>
        </p:nvPicPr>
        <p:blipFill>
          <a:blip r:embed="rId2" cstate="print"/>
          <a:srcRect/>
          <a:stretch>
            <a:fillRect/>
          </a:stretch>
        </p:blipFill>
        <p:spPr bwMode="auto">
          <a:xfrm>
            <a:off x="2339752" y="2132856"/>
            <a:ext cx="5832648" cy="3312368"/>
          </a:xfrm>
          <a:prstGeom prst="rect">
            <a:avLst/>
          </a:prstGeom>
          <a:noFill/>
        </p:spPr>
      </p:pic>
      <p:sp>
        <p:nvSpPr>
          <p:cNvPr id="5" name="4 Rectángulo"/>
          <p:cNvSpPr/>
          <p:nvPr/>
        </p:nvSpPr>
        <p:spPr>
          <a:xfrm>
            <a:off x="539552" y="5805264"/>
            <a:ext cx="7848872" cy="954107"/>
          </a:xfrm>
          <a:prstGeom prst="rect">
            <a:avLst/>
          </a:prstGeom>
          <a:solidFill>
            <a:srgbClr val="FF0000"/>
          </a:solidFill>
        </p:spPr>
        <p:txBody>
          <a:bodyPr wrap="square">
            <a:spAutoFit/>
          </a:bodyPr>
          <a:lstStyle/>
          <a:p>
            <a:pPr algn="ctr"/>
            <a:r>
              <a:rPr lang="es-CO" sz="2800" b="1" i="1" dirty="0" smtClean="0">
                <a:solidFill>
                  <a:srgbClr val="FFFF00"/>
                </a:solidFill>
              </a:rPr>
              <a:t>Jesús dijo: “No perecerán jamás, ni nadie las arrebatará de mi mano” (Juan 10:28).</a:t>
            </a:r>
            <a:endParaRPr lang="es-CO" sz="2800" b="1" i="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to="" calcmode="lin" valueType="num">
                                      <p:cBhvr>
                                        <p:cTn id="7" dur="1" fill="hold"/>
                                        <p:tgtEl>
                                          <p:spTgt spid="6246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a:solidFill>
            <a:srgbClr val="92D050"/>
          </a:solidFill>
        </p:spPr>
        <p:txBody>
          <a:bodyPr>
            <a:normAutofit fontScale="55000" lnSpcReduction="20000"/>
          </a:bodyPr>
          <a:lstStyle/>
          <a:p>
            <a:pPr>
              <a:buNone/>
            </a:pPr>
            <a:r>
              <a:rPr lang="es-ES" dirty="0" smtClean="0"/>
              <a:t>     </a:t>
            </a:r>
            <a:r>
              <a:rPr lang="es-ES" sz="3800" dirty="0" smtClean="0"/>
              <a:t>El zarandeo de Dios avienta multitudes como hojas secas.-1JT 480 (1876).</a:t>
            </a:r>
            <a:br>
              <a:rPr lang="es-ES" sz="3800" dirty="0" smtClean="0"/>
            </a:br>
            <a:endParaRPr lang="es-ES" sz="3800" dirty="0" smtClean="0"/>
          </a:p>
          <a:p>
            <a:pPr>
              <a:buNone/>
            </a:pPr>
            <a:endParaRPr lang="es-ES" sz="3800" dirty="0" smtClean="0"/>
          </a:p>
          <a:p>
            <a:pPr>
              <a:buNone/>
            </a:pPr>
            <a:endParaRPr lang="es-ES" sz="3800" dirty="0" smtClean="0"/>
          </a:p>
          <a:p>
            <a:pPr algn="r">
              <a:buNone/>
            </a:pPr>
            <a:endParaRPr lang="es-ES" sz="3800" dirty="0" smtClean="0"/>
          </a:p>
          <a:p>
            <a:pPr algn="r">
              <a:buNone/>
            </a:pPr>
            <a:endParaRPr lang="es-ES" sz="3800" dirty="0" smtClean="0"/>
          </a:p>
          <a:p>
            <a:pPr algn="r">
              <a:buNone/>
            </a:pPr>
            <a:endParaRPr lang="es-ES" sz="3800" dirty="0" smtClean="0"/>
          </a:p>
          <a:p>
            <a:pPr algn="r">
              <a:buNone/>
            </a:pPr>
            <a:endParaRPr lang="es-ES" sz="3800" dirty="0" smtClean="0"/>
          </a:p>
          <a:p>
            <a:pPr algn="r">
              <a:buNone/>
            </a:pPr>
            <a:endParaRPr lang="es-ES" sz="3800" dirty="0" smtClean="0"/>
          </a:p>
          <a:p>
            <a:pPr algn="ctr">
              <a:buNone/>
            </a:pPr>
            <a:r>
              <a:rPr lang="es-ES" sz="3800" dirty="0" smtClean="0"/>
              <a:t>Aparecen tres imágenes para ilustrar el zarandeo de Dios: </a:t>
            </a:r>
          </a:p>
          <a:p>
            <a:pPr>
              <a:buNone/>
            </a:pPr>
            <a:r>
              <a:rPr lang="es-ES" sz="3800" b="1" dirty="0" smtClean="0">
                <a:solidFill>
                  <a:srgbClr val="FF0000"/>
                </a:solidFill>
              </a:rPr>
              <a:t>(1)</a:t>
            </a:r>
            <a:r>
              <a:rPr lang="es-ES" sz="3800" dirty="0" smtClean="0"/>
              <a:t>, un árbol sacudido por el viento para separar las hojas secas de las verdes, y no soportó la fuerza del viento.</a:t>
            </a:r>
          </a:p>
          <a:p>
            <a:pPr>
              <a:buNone/>
            </a:pPr>
            <a:r>
              <a:rPr lang="es-ES" sz="3800" dirty="0" smtClean="0"/>
              <a:t> </a:t>
            </a:r>
            <a:r>
              <a:rPr lang="es-ES" sz="3800" b="1" dirty="0" smtClean="0">
                <a:solidFill>
                  <a:srgbClr val="FF0000"/>
                </a:solidFill>
              </a:rPr>
              <a:t>(2)</a:t>
            </a:r>
            <a:r>
              <a:rPr lang="es-ES" sz="3800" dirty="0" smtClean="0"/>
              <a:t>, el trigo es aventado para separarlo de la paja que es llevada por el viento. </a:t>
            </a:r>
          </a:p>
          <a:p>
            <a:pPr>
              <a:buNone/>
            </a:pPr>
            <a:r>
              <a:rPr lang="es-ES" sz="3800" b="1" dirty="0" smtClean="0">
                <a:solidFill>
                  <a:srgbClr val="FF0000"/>
                </a:solidFill>
              </a:rPr>
              <a:t>(3)</a:t>
            </a:r>
            <a:r>
              <a:rPr lang="es-ES" sz="3800" dirty="0" smtClean="0"/>
              <a:t>, la arena es aventada contra la zaranda para seleccionarla.</a:t>
            </a:r>
            <a:br>
              <a:rPr lang="es-ES" sz="3800" dirty="0" smtClean="0"/>
            </a:br>
            <a:endParaRPr lang="es-ES" sz="3800" dirty="0" smtClean="0"/>
          </a:p>
          <a:p>
            <a:pPr algn="r">
              <a:buNone/>
            </a:pPr>
            <a:endParaRPr lang="es-ES" sz="3800" dirty="0" smtClean="0"/>
          </a:p>
          <a:p>
            <a:pPr algn="ctr">
              <a:buNone/>
            </a:pPr>
            <a:r>
              <a:rPr lang="es-ES" sz="3800" b="1" u="sng" dirty="0" smtClean="0">
                <a:solidFill>
                  <a:srgbClr val="FF0000"/>
                </a:solidFill>
              </a:rPr>
              <a:t>La paja será llevada por el viento como una nube, aun de lugares donde sólo vemos terrenos de rico trigo</a:t>
            </a:r>
            <a:r>
              <a:rPr lang="es-ES" sz="3800" dirty="0" smtClean="0"/>
              <a:t>.-5T 81 (1882)</a:t>
            </a:r>
          </a:p>
        </p:txBody>
      </p:sp>
      <p:pic>
        <p:nvPicPr>
          <p:cNvPr id="7170" name="Picture 2" descr="http://t1.gstatic.com/images?q=tbn:ANd9GcSmf7jwMKDvG7x7ohBe1930mFWRgIUlu_44qQTGQFuY5zxlyvyFvw"/>
          <p:cNvPicPr>
            <a:picLocks noChangeAspect="1" noChangeArrowheads="1"/>
          </p:cNvPicPr>
          <p:nvPr/>
        </p:nvPicPr>
        <p:blipFill>
          <a:blip r:embed="rId2" cstate="print"/>
          <a:srcRect/>
          <a:stretch>
            <a:fillRect/>
          </a:stretch>
        </p:blipFill>
        <p:spPr bwMode="auto">
          <a:xfrm>
            <a:off x="5868144" y="836712"/>
            <a:ext cx="2736304" cy="2088232"/>
          </a:xfrm>
          <a:prstGeom prst="rect">
            <a:avLst/>
          </a:prstGeom>
          <a:noFill/>
        </p:spPr>
      </p:pic>
      <p:pic>
        <p:nvPicPr>
          <p:cNvPr id="5" name="Picture 2" descr="http://t1.gstatic.com/images?q=tbn:ANd9GcSBTCJOQcRqbWchxcA7M_xSpjeIAOKTb9CIp4gmkqiBpCNz0HLLtA"/>
          <p:cNvPicPr>
            <a:picLocks noChangeAspect="1" noChangeArrowheads="1"/>
          </p:cNvPicPr>
          <p:nvPr/>
        </p:nvPicPr>
        <p:blipFill>
          <a:blip r:embed="rId3" cstate="print"/>
          <a:srcRect/>
          <a:stretch>
            <a:fillRect/>
          </a:stretch>
        </p:blipFill>
        <p:spPr bwMode="auto">
          <a:xfrm>
            <a:off x="2915816" y="836712"/>
            <a:ext cx="2736304" cy="2088232"/>
          </a:xfrm>
          <a:prstGeom prst="rect">
            <a:avLst/>
          </a:prstGeom>
          <a:noFill/>
        </p:spPr>
      </p:pic>
      <p:pic>
        <p:nvPicPr>
          <p:cNvPr id="7172" name="Picture 4" descr="http://t1.gstatic.com/images?q=tbn:ANd9GcTjbC_S9NyJ9FOy7JrTOA7W7hnyeAAn8j6mx85li9J82hy9b9O0tw"/>
          <p:cNvPicPr>
            <a:picLocks noChangeAspect="1" noChangeArrowheads="1"/>
          </p:cNvPicPr>
          <p:nvPr/>
        </p:nvPicPr>
        <p:blipFill>
          <a:blip r:embed="rId4" cstate="print"/>
          <a:srcRect/>
          <a:stretch>
            <a:fillRect/>
          </a:stretch>
        </p:blipFill>
        <p:spPr bwMode="auto">
          <a:xfrm>
            <a:off x="323528" y="908720"/>
            <a:ext cx="2376264" cy="20162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 to="" calcmode="lin" valueType="num">
                                      <p:cBhvr>
                                        <p:cTn id="17" dur="1" fill="hold"/>
                                        <p:tgtEl>
                                          <p:spTgt spid="3">
                                            <p:txEl>
                                              <p:pRg st="8" end="8"/>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172"/>
                                        </p:tgtEl>
                                        <p:attrNameLst>
                                          <p:attrName>style.visibility</p:attrName>
                                        </p:attrNameLst>
                                      </p:cBhvr>
                                      <p:to>
                                        <p:strVal val="visible"/>
                                      </p:to>
                                    </p:set>
                                    <p:anim to="" calcmode="lin" valueType="num">
                                      <p:cBhvr>
                                        <p:cTn id="22" dur="1" fill="hold"/>
                                        <p:tgtEl>
                                          <p:spTgt spid="717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 to="" calcmode="lin" valueType="num">
                                      <p:cBhvr>
                                        <p:cTn id="27" dur="1" fill="hold"/>
                                        <p:tgtEl>
                                          <p:spTgt spid="3">
                                            <p:txEl>
                                              <p:pRg st="9" end="9"/>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 to="" calcmode="lin" valueType="num">
                                      <p:cBhvr>
                                        <p:cTn id="32" dur="1" fill="hold"/>
                                        <p:tgtEl>
                                          <p:spTgt spid="5"/>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diamond(in)">
                                      <p:cBhvr>
                                        <p:cTn id="37" dur="2000"/>
                                        <p:tgtEl>
                                          <p:spTgt spid="3">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nodeType="clickEffect">
                                  <p:stCondLst>
                                    <p:cond delay="0"/>
                                  </p:stCondLst>
                                  <p:childTnLst>
                                    <p:set>
                                      <p:cBhvr>
                                        <p:cTn id="41" dur="1" fill="hold">
                                          <p:stCondLst>
                                            <p:cond delay="0"/>
                                          </p:stCondLst>
                                        </p:cTn>
                                        <p:tgtEl>
                                          <p:spTgt spid="7170"/>
                                        </p:tgtEl>
                                        <p:attrNameLst>
                                          <p:attrName>style.visibility</p:attrName>
                                        </p:attrNameLst>
                                      </p:cBhvr>
                                      <p:to>
                                        <p:strVal val="visible"/>
                                      </p:to>
                                    </p:set>
                                    <p:anim calcmode="lin" valueType="num">
                                      <p:cBhvr>
                                        <p:cTn id="42" dur="1000" fill="hold"/>
                                        <p:tgtEl>
                                          <p:spTgt spid="7170"/>
                                        </p:tgtEl>
                                        <p:attrNameLst>
                                          <p:attrName>ppt_w</p:attrName>
                                        </p:attrNameLst>
                                      </p:cBhvr>
                                      <p:tavLst>
                                        <p:tav tm="0">
                                          <p:val>
                                            <p:strVal val="#ppt_w*0.70"/>
                                          </p:val>
                                        </p:tav>
                                        <p:tav tm="100000">
                                          <p:val>
                                            <p:strVal val="#ppt_w"/>
                                          </p:val>
                                        </p:tav>
                                      </p:tavLst>
                                    </p:anim>
                                    <p:anim calcmode="lin" valueType="num">
                                      <p:cBhvr>
                                        <p:cTn id="43" dur="1000" fill="hold"/>
                                        <p:tgtEl>
                                          <p:spTgt spid="7170"/>
                                        </p:tgtEl>
                                        <p:attrNameLst>
                                          <p:attrName>ppt_h</p:attrName>
                                        </p:attrNameLst>
                                      </p:cBhvr>
                                      <p:tavLst>
                                        <p:tav tm="0">
                                          <p:val>
                                            <p:strVal val="#ppt_h"/>
                                          </p:val>
                                        </p:tav>
                                        <p:tav tm="100000">
                                          <p:val>
                                            <p:strVal val="#ppt_h"/>
                                          </p:val>
                                        </p:tav>
                                      </p:tavLst>
                                    </p:anim>
                                    <p:animEffect transition="in" filter="fade">
                                      <p:cBhvr>
                                        <p:cTn id="44" dur="1000"/>
                                        <p:tgtEl>
                                          <p:spTgt spid="7170"/>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nodeType="click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blinds(horizontal)">
                                      <p:cBhvr>
                                        <p:cTn id="49" dur="500"/>
                                        <p:tgtEl>
                                          <p:spTgt spid="3">
                                            <p:txEl>
                                              <p:pRg st="11" end="11"/>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4" presetClass="entr" presetSubtype="0" fill="hold" nodeType="clickEffect">
                                  <p:stCondLst>
                                    <p:cond delay="0"/>
                                  </p:stCondLst>
                                  <p:childTnLst>
                                    <p:set>
                                      <p:cBhvr>
                                        <p:cTn id="53" dur="1" fill="hold">
                                          <p:stCondLst>
                                            <p:cond delay="0"/>
                                          </p:stCondLst>
                                        </p:cTn>
                                        <p:tgtEl>
                                          <p:spTgt spid="3">
                                            <p:txEl>
                                              <p:pRg st="13" end="13"/>
                                            </p:txEl>
                                          </p:spTgt>
                                        </p:tgtEl>
                                        <p:attrNameLst>
                                          <p:attrName>style.visibility</p:attrName>
                                        </p:attrNameLst>
                                      </p:cBhvr>
                                      <p:to>
                                        <p:strVal val="visible"/>
                                      </p:to>
                                    </p:set>
                                    <p:anim to="" calcmode="lin" valueType="num">
                                      <p:cBhvr>
                                        <p:cTn id="54" dur="1" fill="hold"/>
                                        <p:tgtEl>
                                          <p:spTgt spid="3">
                                            <p:txEl>
                                              <p:pRg st="13" end="1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a:bodyPr>
          <a:lstStyle/>
          <a:p>
            <a:pPr algn="ctr">
              <a:buNone/>
            </a:pPr>
            <a:r>
              <a:rPr lang="es-ES" dirty="0" smtClean="0"/>
              <a:t>    Pronto los hijos de Dios serán </a:t>
            </a:r>
            <a:r>
              <a:rPr lang="es-ES" dirty="0" smtClean="0">
                <a:solidFill>
                  <a:srgbClr val="0070C0"/>
                </a:solidFill>
              </a:rPr>
              <a:t>probados</a:t>
            </a:r>
            <a:r>
              <a:rPr lang="es-ES" dirty="0" smtClean="0"/>
              <a:t> por intensas pruebas, y muchos de aquellos que ahora parecen ser sinceros y fieles resultarán ser </a:t>
            </a:r>
            <a:r>
              <a:rPr lang="es-ES" dirty="0" smtClean="0">
                <a:solidFill>
                  <a:srgbClr val="0070C0"/>
                </a:solidFill>
              </a:rPr>
              <a:t>vil metal</a:t>
            </a:r>
            <a:r>
              <a:rPr lang="es-ES" dirty="0" smtClean="0"/>
              <a:t>...</a:t>
            </a:r>
            <a:br>
              <a:rPr lang="es-ES" dirty="0" smtClean="0"/>
            </a:br>
            <a:endParaRPr lang="es-ES" dirty="0" smtClean="0"/>
          </a:p>
          <a:p>
            <a:pPr>
              <a:buNone/>
            </a:pPr>
            <a:r>
              <a:rPr lang="es-ES" dirty="0" smtClean="0"/>
              <a:t>   </a:t>
            </a:r>
          </a:p>
        </p:txBody>
      </p:sp>
      <p:sp>
        <p:nvSpPr>
          <p:cNvPr id="4" name="3 Pentágono"/>
          <p:cNvSpPr/>
          <p:nvPr/>
        </p:nvSpPr>
        <p:spPr>
          <a:xfrm>
            <a:off x="251520" y="2564904"/>
            <a:ext cx="6192688" cy="4032448"/>
          </a:xfrm>
          <a:prstGeom prst="homePlat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dirty="0" smtClean="0"/>
              <a:t> </a:t>
            </a:r>
            <a:r>
              <a:rPr lang="es-ES" sz="2800" dirty="0" smtClean="0"/>
              <a:t>Cuando la religión de Cristo sea más despreciada,  (y </a:t>
            </a:r>
            <a:r>
              <a:rPr lang="es-ES" sz="2800" u="sng" dirty="0" smtClean="0">
                <a:solidFill>
                  <a:srgbClr val="002060"/>
                </a:solidFill>
              </a:rPr>
              <a:t>“aborrecida” como lo fue en tiempo de los apóstoles  Juan 17:14)</a:t>
            </a:r>
            <a:r>
              <a:rPr lang="es-ES" sz="2800" dirty="0" smtClean="0"/>
              <a:t>,cuando su ley sea más menoscabada, entonces deberá ser más ardiente nuestro celo, y nuestro valor y firmeza más inquebrantables. </a:t>
            </a:r>
          </a:p>
        </p:txBody>
      </p:sp>
      <p:pic>
        <p:nvPicPr>
          <p:cNvPr id="8194" name="Picture 2" descr="http://t0.gstatic.com/images?q=tbn:ANd9GcTgS2CisvaJUcAEKzTVRb8hve1X-aGN4vY6u8U8scAjboL5F4JM"/>
          <p:cNvPicPr>
            <a:picLocks noChangeAspect="1" noChangeArrowheads="1"/>
          </p:cNvPicPr>
          <p:nvPr/>
        </p:nvPicPr>
        <p:blipFill>
          <a:blip r:embed="rId3" cstate="print"/>
          <a:srcRect/>
          <a:stretch>
            <a:fillRect/>
          </a:stretch>
        </p:blipFill>
        <p:spPr bwMode="auto">
          <a:xfrm>
            <a:off x="6372200" y="2276872"/>
            <a:ext cx="2592288" cy="2664296"/>
          </a:xfrm>
          <a:prstGeom prst="rect">
            <a:avLst/>
          </a:prstGeom>
          <a:noFill/>
        </p:spPr>
      </p:pic>
      <p:sp>
        <p:nvSpPr>
          <p:cNvPr id="5" name="4 Rectángulo"/>
          <p:cNvSpPr/>
          <p:nvPr/>
        </p:nvSpPr>
        <p:spPr>
          <a:xfrm>
            <a:off x="6588224" y="5157191"/>
            <a:ext cx="2304256" cy="1754326"/>
          </a:xfrm>
          <a:prstGeom prst="rect">
            <a:avLst/>
          </a:prstGeom>
        </p:spPr>
        <p:txBody>
          <a:bodyPr wrap="square">
            <a:spAutoFit/>
          </a:bodyPr>
          <a:lstStyle/>
          <a:p>
            <a:pPr algn="ctr"/>
            <a:r>
              <a:rPr lang="es-ES" b="1" dirty="0" smtClean="0"/>
              <a:t>El Mandamiento del sábado será el punto focal, porque seremos obligados a trabajar en él (Apoc.13:15-17; 14:12)</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8194"/>
                                        </p:tgtEl>
                                        <p:attrNameLst>
                                          <p:attrName>style.visibility</p:attrName>
                                        </p:attrNameLst>
                                      </p:cBhvr>
                                      <p:to>
                                        <p:strVal val="visible"/>
                                      </p:to>
                                    </p:set>
                                    <p:animEffect transition="in" filter="blinds(horizontal)">
                                      <p:cBhvr>
                                        <p:cTn id="20" dur="500"/>
                                        <p:tgtEl>
                                          <p:spTgt spid="8194"/>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rgbClr val="FFFF00"/>
          </a:solidFill>
        </p:spPr>
        <p:txBody>
          <a:bodyPr>
            <a:normAutofit lnSpcReduction="10000"/>
          </a:bodyPr>
          <a:lstStyle/>
          <a:p>
            <a:pPr>
              <a:buNone/>
            </a:pPr>
            <a:r>
              <a:rPr lang="es-ES" dirty="0" smtClean="0"/>
              <a:t>    </a:t>
            </a:r>
          </a:p>
          <a:p>
            <a:pPr>
              <a:buNone/>
            </a:pPr>
            <a:r>
              <a:rPr lang="es-ES" b="1" dirty="0" smtClean="0">
                <a:solidFill>
                  <a:srgbClr val="FF0000"/>
                </a:solidFill>
              </a:rPr>
              <a:t>1)</a:t>
            </a:r>
            <a:r>
              <a:rPr lang="es-ES" dirty="0" smtClean="0"/>
              <a:t> El permanecer de pie en defensa de la verdad y Injusticia cuando la mayoría nos abandone.</a:t>
            </a:r>
          </a:p>
          <a:p>
            <a:pPr>
              <a:buNone/>
            </a:pPr>
            <a:endParaRPr lang="es-ES" dirty="0" smtClean="0"/>
          </a:p>
          <a:p>
            <a:pPr>
              <a:buNone/>
            </a:pPr>
            <a:r>
              <a:rPr lang="es-ES" b="1" dirty="0" smtClean="0">
                <a:solidFill>
                  <a:srgbClr val="FF0000"/>
                </a:solidFill>
              </a:rPr>
              <a:t>2)</a:t>
            </a:r>
            <a:r>
              <a:rPr lang="es-ES" dirty="0" smtClean="0"/>
              <a:t> El pelear las batallas del Señor cuando los campeones sean pocos, ésta será nuestra prueba. </a:t>
            </a:r>
          </a:p>
          <a:p>
            <a:pPr>
              <a:buNone/>
            </a:pPr>
            <a:endParaRPr lang="es-ES" dirty="0" smtClean="0"/>
          </a:p>
          <a:p>
            <a:pPr>
              <a:buNone/>
            </a:pPr>
            <a:r>
              <a:rPr lang="es-ES" b="1" dirty="0" smtClean="0">
                <a:solidFill>
                  <a:srgbClr val="FF0000"/>
                </a:solidFill>
              </a:rPr>
              <a:t>3)</a:t>
            </a:r>
            <a:r>
              <a:rPr lang="es-ES" dirty="0" smtClean="0"/>
              <a:t> En este tiempo, debemos obtener </a:t>
            </a:r>
            <a:r>
              <a:rPr lang="es-ES" dirty="0" smtClean="0">
                <a:solidFill>
                  <a:srgbClr val="0070C0"/>
                </a:solidFill>
              </a:rPr>
              <a:t>calor</a:t>
            </a:r>
            <a:r>
              <a:rPr lang="es-ES" dirty="0" smtClean="0"/>
              <a:t> de la frialdad de los demás, </a:t>
            </a:r>
            <a:r>
              <a:rPr lang="es-ES" dirty="0" smtClean="0">
                <a:solidFill>
                  <a:srgbClr val="0070C0"/>
                </a:solidFill>
              </a:rPr>
              <a:t>valor</a:t>
            </a:r>
            <a:r>
              <a:rPr lang="es-ES" dirty="0" smtClean="0"/>
              <a:t> de su cobardía, y lealtad de su traición.- 2JT 31 (1882). </a:t>
            </a:r>
            <a:endParaRPr lang="es-CO" dirty="0" smtClean="0"/>
          </a:p>
          <a:p>
            <a:endParaRPr lang="es-CO"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906888" cy="5256584"/>
          </a:xfrm>
          <a:solidFill>
            <a:srgbClr val="FFFF00"/>
          </a:solidFill>
        </p:spPr>
        <p:txBody>
          <a:bodyPr>
            <a:normAutofit fontScale="92500" lnSpcReduction="20000"/>
          </a:bodyPr>
          <a:lstStyle/>
          <a:p>
            <a:pPr algn="ctr">
              <a:buNone/>
            </a:pPr>
            <a:r>
              <a:rPr lang="es-ES" dirty="0" smtClean="0"/>
              <a:t>    Puede parecer que la iglesia está por caer, pero no caerá. Ella permanece en pie, </a:t>
            </a:r>
            <a:r>
              <a:rPr lang="es-ES" b="1" dirty="0" smtClean="0">
                <a:solidFill>
                  <a:srgbClr val="FF0000"/>
                </a:solidFill>
              </a:rPr>
              <a:t>mientras los pecadores que hay en Sión (la iglesia)son tamizados, mientras la paja es separada del trigo precioso</a:t>
            </a:r>
            <a:r>
              <a:rPr lang="es-ES" dirty="0" smtClean="0"/>
              <a:t>. Es una prueba terrible, y sin embargo tiene que ocurrir.-2MS 436 (1886). </a:t>
            </a:r>
          </a:p>
          <a:p>
            <a:pPr>
              <a:buNone/>
            </a:pPr>
            <a:r>
              <a:rPr lang="es-ES" dirty="0" smtClean="0"/>
              <a:t/>
            </a:r>
            <a:br>
              <a:rPr lang="es-ES" dirty="0" smtClean="0"/>
            </a:br>
            <a:endParaRPr lang="es-CO" dirty="0"/>
          </a:p>
        </p:txBody>
      </p:sp>
      <p:pic>
        <p:nvPicPr>
          <p:cNvPr id="4" name="Picture 2" descr="http://t2.gstatic.com/images?q=tbn:ANd9GcSd8PglDj8OmWyIf6_-BT9VcumewlDn4u0xACK3BIzGv1Naendy"/>
          <p:cNvPicPr>
            <a:picLocks noChangeAspect="1" noChangeArrowheads="1"/>
          </p:cNvPicPr>
          <p:nvPr/>
        </p:nvPicPr>
        <p:blipFill>
          <a:blip r:embed="rId2" cstate="print"/>
          <a:srcRect/>
          <a:stretch>
            <a:fillRect/>
          </a:stretch>
        </p:blipFill>
        <p:spPr bwMode="auto">
          <a:xfrm>
            <a:off x="5724128" y="908720"/>
            <a:ext cx="3168352" cy="4608512"/>
          </a:xfrm>
          <a:prstGeom prst="rect">
            <a:avLst/>
          </a:prstGeom>
          <a:noFill/>
        </p:spPr>
      </p:pic>
      <p:sp>
        <p:nvSpPr>
          <p:cNvPr id="5" name="4 Rectángulo"/>
          <p:cNvSpPr/>
          <p:nvPr/>
        </p:nvSpPr>
        <p:spPr>
          <a:xfrm>
            <a:off x="683568" y="5949280"/>
            <a:ext cx="7992888" cy="707886"/>
          </a:xfrm>
          <a:prstGeom prst="rect">
            <a:avLst/>
          </a:prstGeom>
          <a:solidFill>
            <a:srgbClr val="002060"/>
          </a:solidFill>
        </p:spPr>
        <p:txBody>
          <a:bodyPr wrap="square">
            <a:spAutoFit/>
          </a:bodyPr>
          <a:lstStyle/>
          <a:p>
            <a:pPr algn="ctr">
              <a:buNone/>
            </a:pPr>
            <a:r>
              <a:rPr lang="es-ES" sz="2000" b="1" dirty="0" smtClean="0">
                <a:solidFill>
                  <a:srgbClr val="FFFF00"/>
                </a:solidFill>
              </a:rPr>
              <a:t>De acuerdo a lo dicho por Jesús en Mat.13:30, este trabajo lo realizaran los ángeles, de una manera invisible pero efectiva.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402832" cy="6120680"/>
          </a:xfrm>
          <a:solidFill>
            <a:schemeClr val="accent2">
              <a:lumMod val="20000"/>
              <a:lumOff val="80000"/>
            </a:schemeClr>
          </a:solidFill>
        </p:spPr>
        <p:txBody>
          <a:bodyPr>
            <a:normAutofit lnSpcReduction="10000"/>
          </a:bodyPr>
          <a:lstStyle/>
          <a:p>
            <a:pPr algn="ctr">
              <a:buNone/>
            </a:pPr>
            <a:r>
              <a:rPr lang="es-ES" dirty="0" smtClean="0"/>
              <a:t>    Conforme vaya acercándose la tempestad, muchos que profesaron creer en el mensaje del tercer ángel, </a:t>
            </a:r>
            <a:r>
              <a:rPr lang="es-ES" u="sng" dirty="0" smtClean="0">
                <a:solidFill>
                  <a:srgbClr val="0070C0"/>
                </a:solidFill>
              </a:rPr>
              <a:t>pero que no fueron santificados por la obediencia a la verdad, abandonarán su fe</a:t>
            </a:r>
            <a:r>
              <a:rPr lang="es-ES" dirty="0" smtClean="0"/>
              <a:t>, e irán a engrosar las filas de la oposición.-CS 666 (1911). </a:t>
            </a:r>
            <a:endParaRPr lang="es-CO" dirty="0" smtClean="0"/>
          </a:p>
          <a:p>
            <a:endParaRPr lang="es-CO" dirty="0"/>
          </a:p>
        </p:txBody>
      </p:sp>
      <p:pic>
        <p:nvPicPr>
          <p:cNvPr id="6146" name="Picture 2" descr="http://t0.gstatic.com/images?q=tbn:ANd9GcRMaUwTFv3DwrJrOcIn2LHZMFJ09X8PTbgVsXYd6xP77Wl0q8S1gQ"/>
          <p:cNvPicPr>
            <a:picLocks noChangeAspect="1" noChangeArrowheads="1"/>
          </p:cNvPicPr>
          <p:nvPr/>
        </p:nvPicPr>
        <p:blipFill>
          <a:blip r:embed="rId2" cstate="print"/>
          <a:srcRect/>
          <a:stretch>
            <a:fillRect/>
          </a:stretch>
        </p:blipFill>
        <p:spPr bwMode="auto">
          <a:xfrm>
            <a:off x="5436096" y="260648"/>
            <a:ext cx="3168352" cy="2088232"/>
          </a:xfrm>
          <a:prstGeom prst="rect">
            <a:avLst/>
          </a:prstGeom>
          <a:noFill/>
        </p:spPr>
      </p:pic>
      <p:pic>
        <p:nvPicPr>
          <p:cNvPr id="6148" name="Picture 4" descr="http://t0.gstatic.com/images?q=tbn:ANd9GcRoKGjKUvDuAsfJG4Q_eO4n8kOqjUz7nknyU1EGp1gGV6dnwND34Q"/>
          <p:cNvPicPr>
            <a:picLocks noChangeAspect="1" noChangeArrowheads="1"/>
          </p:cNvPicPr>
          <p:nvPr/>
        </p:nvPicPr>
        <p:blipFill>
          <a:blip r:embed="rId3" cstate="print"/>
          <a:srcRect/>
          <a:stretch>
            <a:fillRect/>
          </a:stretch>
        </p:blipFill>
        <p:spPr bwMode="auto">
          <a:xfrm>
            <a:off x="5436096" y="2708920"/>
            <a:ext cx="3240360" cy="2088232"/>
          </a:xfrm>
          <a:prstGeom prst="rect">
            <a:avLst/>
          </a:prstGeom>
          <a:noFill/>
        </p:spPr>
      </p:pic>
      <p:sp>
        <p:nvSpPr>
          <p:cNvPr id="6" name="5 Rectángulo"/>
          <p:cNvSpPr/>
          <p:nvPr/>
        </p:nvSpPr>
        <p:spPr>
          <a:xfrm>
            <a:off x="5148064" y="4941168"/>
            <a:ext cx="3744416" cy="1938992"/>
          </a:xfrm>
          <a:prstGeom prst="rect">
            <a:avLst/>
          </a:prstGeom>
          <a:solidFill>
            <a:srgbClr val="FFFF00"/>
          </a:solidFill>
        </p:spPr>
        <p:txBody>
          <a:bodyPr wrap="square">
            <a:spAutoFit/>
          </a:bodyPr>
          <a:lstStyle/>
          <a:p>
            <a:pPr algn="ctr"/>
            <a:r>
              <a:rPr lang="es-ES" sz="2000" b="1" dirty="0" smtClean="0">
                <a:solidFill>
                  <a:srgbClr val="FF0000"/>
                </a:solidFill>
              </a:rPr>
              <a:t>Demuestran que les interesa más las comodidades temporales que la obediencia a los Mandamientos de Dios (Mat.6.33).</a:t>
            </a:r>
            <a:br>
              <a:rPr lang="es-ES" sz="2000" b="1" dirty="0" smtClean="0">
                <a:solidFill>
                  <a:srgbClr val="FF0000"/>
                </a:solidFill>
              </a:rPr>
            </a:b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to="" calcmode="lin" valueType="num">
                                      <p:cBhvr>
                                        <p:cTn id="7" dur="1" fill="hold"/>
                                        <p:tgtEl>
                                          <p:spTgt spid="614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148"/>
                                        </p:tgtEl>
                                        <p:attrNameLst>
                                          <p:attrName>style.visibility</p:attrName>
                                        </p:attrNameLst>
                                      </p:cBhvr>
                                      <p:to>
                                        <p:strVal val="visible"/>
                                      </p:to>
                                    </p:set>
                                    <p:anim to="" calcmode="lin" valueType="num">
                                      <p:cBhvr>
                                        <p:cTn id="22" dur="1" fill="hold"/>
                                        <p:tgtEl>
                                          <p:spTgt spid="614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92D050"/>
          </a:solidFill>
        </p:spPr>
        <p:txBody>
          <a:bodyPr/>
          <a:lstStyle/>
          <a:p>
            <a:pPr>
              <a:buNone/>
            </a:pPr>
            <a:r>
              <a:rPr lang="es-ES" b="1" dirty="0" smtClean="0"/>
              <a:t>    </a:t>
            </a:r>
            <a:r>
              <a:rPr lang="es-ES" sz="6000" b="1" dirty="0" smtClean="0">
                <a:latin typeface="Algerian" pitchFamily="82" charset="0"/>
              </a:rPr>
              <a:t>Los fieles de Dios serán dados a conocer</a:t>
            </a:r>
            <a:endParaRPr lang="es-ES" sz="6000" dirty="0" smtClean="0">
              <a:latin typeface="Algerian" pitchFamily="82" charset="0"/>
            </a:endParaRPr>
          </a:p>
          <a:p>
            <a:pPr>
              <a:buNone/>
            </a:pPr>
            <a:endParaRPr lang="es-CO" dirty="0"/>
          </a:p>
        </p:txBody>
      </p:sp>
      <p:pic>
        <p:nvPicPr>
          <p:cNvPr id="67586" name="Picture 2" descr="http://t0.gstatic.com/images?q=tbn:ANd9GcRlrZiKN5hUvq_fOLXS4p0UyVevfxl0wb0iqvKZqC_zBmejF1eoTg"/>
          <p:cNvPicPr>
            <a:picLocks noChangeAspect="1" noChangeArrowheads="1"/>
          </p:cNvPicPr>
          <p:nvPr/>
        </p:nvPicPr>
        <p:blipFill>
          <a:blip r:embed="rId2" cstate="print"/>
          <a:srcRect/>
          <a:stretch>
            <a:fillRect/>
          </a:stretch>
        </p:blipFill>
        <p:spPr bwMode="auto">
          <a:xfrm>
            <a:off x="4572000" y="2420888"/>
            <a:ext cx="4104456" cy="3888432"/>
          </a:xfrm>
          <a:prstGeom prst="rect">
            <a:avLst/>
          </a:prstGeom>
          <a:noFill/>
        </p:spPr>
      </p:pic>
      <p:pic>
        <p:nvPicPr>
          <p:cNvPr id="67590" name="Picture 6" descr="http://t1.gstatic.com/images?q=tbn:ANd9GcQCSqZ8mkBIvLFXhcIOeqAhWxWWaLvtW31vj7Lr09sLJLz3gz9vog"/>
          <p:cNvPicPr>
            <a:picLocks noChangeAspect="1" noChangeArrowheads="1"/>
          </p:cNvPicPr>
          <p:nvPr/>
        </p:nvPicPr>
        <p:blipFill>
          <a:blip r:embed="rId3" cstate="print"/>
          <a:srcRect/>
          <a:stretch>
            <a:fillRect/>
          </a:stretch>
        </p:blipFill>
        <p:spPr bwMode="auto">
          <a:xfrm>
            <a:off x="827584" y="3212976"/>
            <a:ext cx="3456384" cy="30392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wipe(down)">
                                      <p:cBhvr>
                                        <p:cTn id="7" dur="500"/>
                                        <p:tgtEl>
                                          <p:spTgt spid="67586"/>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7590"/>
                                        </p:tgtEl>
                                        <p:attrNameLst>
                                          <p:attrName>style.visibility</p:attrName>
                                        </p:attrNameLst>
                                      </p:cBhvr>
                                      <p:to>
                                        <p:strVal val="visible"/>
                                      </p:to>
                                    </p:set>
                                    <p:animEffect transition="in" filter="blinds(horizontal)">
                                      <p:cBhvr>
                                        <p:cTn id="22" dur="500"/>
                                        <p:tgtEl>
                                          <p:spTgt spid="67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122" name="Picture 2" descr="http://t2.gstatic.com/images?q=tbn:ANd9GcRXqIV2kgBXU8Yd4aTktswdLHU4aN0ZyPXeRuYRLX1xhpOGHVsT"/>
          <p:cNvPicPr>
            <a:picLocks noChangeAspect="1" noChangeArrowheads="1"/>
          </p:cNvPicPr>
          <p:nvPr/>
        </p:nvPicPr>
        <p:blipFill>
          <a:blip r:embed="rId2" cstate="print"/>
          <a:srcRect/>
          <a:stretch>
            <a:fillRect/>
          </a:stretch>
        </p:blipFill>
        <p:spPr bwMode="auto">
          <a:xfrm>
            <a:off x="4572000" y="2852936"/>
            <a:ext cx="4248472" cy="1944215"/>
          </a:xfrm>
          <a:prstGeom prst="rect">
            <a:avLst/>
          </a:prstGeom>
          <a:noFill/>
        </p:spPr>
      </p:pic>
      <p:pic>
        <p:nvPicPr>
          <p:cNvPr id="5124" name="Picture 4" descr="http://t1.gstatic.com/images?q=tbn:ANd9GcR8MgxKDFQQIqNaXxpEqsIhvWRPmXq1mpDL4Wjnr5c-4-FmR3ysEQ"/>
          <p:cNvPicPr>
            <a:picLocks noChangeAspect="1" noChangeArrowheads="1"/>
          </p:cNvPicPr>
          <p:nvPr/>
        </p:nvPicPr>
        <p:blipFill>
          <a:blip r:embed="rId3" cstate="print"/>
          <a:srcRect/>
          <a:stretch>
            <a:fillRect/>
          </a:stretch>
        </p:blipFill>
        <p:spPr bwMode="auto">
          <a:xfrm>
            <a:off x="251520" y="188640"/>
            <a:ext cx="3744416" cy="2808312"/>
          </a:xfrm>
          <a:prstGeom prst="rect">
            <a:avLst/>
          </a:prstGeom>
          <a:noFill/>
        </p:spPr>
      </p:pic>
      <p:sp>
        <p:nvSpPr>
          <p:cNvPr id="6" name="5 Proceso alternativo"/>
          <p:cNvSpPr/>
          <p:nvPr/>
        </p:nvSpPr>
        <p:spPr>
          <a:xfrm>
            <a:off x="395536" y="3140968"/>
            <a:ext cx="3816424" cy="33843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2800" dirty="0" smtClean="0"/>
              <a:t>Hay siervos preciosos, ahora en oculto, que no han doblado su rodilla ante Baal. No han tenido la luz que ha estado brillando sobre vosotros con un resplandor intenso. </a:t>
            </a:r>
            <a:endParaRPr lang="es-ES" sz="2800" dirty="0"/>
          </a:p>
        </p:txBody>
      </p:sp>
      <p:sp>
        <p:nvSpPr>
          <p:cNvPr id="7" name="6 Proceso alternativo"/>
          <p:cNvSpPr/>
          <p:nvPr/>
        </p:nvSpPr>
        <p:spPr>
          <a:xfrm>
            <a:off x="4355976" y="260648"/>
            <a:ext cx="4392488" cy="244827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2800" dirty="0" smtClean="0"/>
              <a:t>El Señor tiene siervos fieles que en el tiempo de prueba del zarandeo serán dados a conocer. </a:t>
            </a:r>
          </a:p>
        </p:txBody>
      </p:sp>
      <p:sp>
        <p:nvSpPr>
          <p:cNvPr id="8" name="7 Rectángulo"/>
          <p:cNvSpPr/>
          <p:nvPr/>
        </p:nvSpPr>
        <p:spPr>
          <a:xfrm>
            <a:off x="4499992" y="4869160"/>
            <a:ext cx="4392488" cy="2031325"/>
          </a:xfrm>
          <a:prstGeom prst="rect">
            <a:avLst/>
          </a:prstGeom>
          <a:solidFill>
            <a:srgbClr val="FFFF00"/>
          </a:solidFill>
        </p:spPr>
        <p:txBody>
          <a:bodyPr wrap="square">
            <a:spAutoFit/>
          </a:bodyPr>
          <a:lstStyle/>
          <a:p>
            <a:pPr algn="ctr">
              <a:buNone/>
            </a:pPr>
            <a:r>
              <a:rPr lang="es-ES" b="1" dirty="0" smtClean="0"/>
              <a:t>Dios tiene muchas almas en las diferentes iglesias que llama: “Babilonia”, que en el momento de crisis, se decidirán por la verdad, a ellas Dios les dice:</a:t>
            </a:r>
            <a:r>
              <a:rPr lang="es-ES" dirty="0" smtClean="0"/>
              <a:t> “</a:t>
            </a:r>
            <a:r>
              <a:rPr lang="es-CO" b="1" i="1" dirty="0" smtClean="0">
                <a:solidFill>
                  <a:srgbClr val="FF0000"/>
                </a:solidFill>
              </a:rPr>
              <a:t>Salid de ella</a:t>
            </a:r>
            <a:r>
              <a:rPr lang="es-CO" b="1" dirty="0" smtClean="0">
                <a:solidFill>
                  <a:srgbClr val="FF0000"/>
                </a:solidFill>
              </a:rPr>
              <a:t>, </a:t>
            </a:r>
            <a:r>
              <a:rPr lang="es-CO" b="1" i="1" dirty="0" smtClean="0">
                <a:solidFill>
                  <a:srgbClr val="FF0000"/>
                </a:solidFill>
              </a:rPr>
              <a:t>pueblo mío</a:t>
            </a:r>
            <a:r>
              <a:rPr lang="es-CO" b="1" dirty="0" smtClean="0">
                <a:solidFill>
                  <a:srgbClr val="FF0000"/>
                </a:solidFill>
              </a:rPr>
              <a:t>, para que no participéis de sus pecados, y no recibáis de sus plagas</a:t>
            </a:r>
            <a:r>
              <a:rPr lang="es-CO" dirty="0" smtClean="0"/>
              <a:t>” (Apoc.18:4).</a:t>
            </a:r>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 to="" calcmode="lin" valueType="num">
                                      <p:cBhvr>
                                        <p:cTn id="7" dur="1" fill="hold"/>
                                        <p:tgtEl>
                                          <p:spTgt spid="512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122"/>
                                        </p:tgtEl>
                                        <p:attrNameLst>
                                          <p:attrName>style.visibility</p:attrName>
                                        </p:attrNameLst>
                                      </p:cBhvr>
                                      <p:to>
                                        <p:strVal val="visible"/>
                                      </p:to>
                                    </p:set>
                                    <p:anim to="" calcmode="lin" valueType="num">
                                      <p:cBhvr>
                                        <p:cTn id="22" dur="1" fill="hold"/>
                                        <p:tgtEl>
                                          <p:spTgt spid="512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546848" cy="6192688"/>
          </a:xfrm>
        </p:spPr>
        <p:txBody>
          <a:bodyPr>
            <a:normAutofit fontScale="85000" lnSpcReduction="20000"/>
          </a:bodyPr>
          <a:lstStyle/>
          <a:p>
            <a:pPr algn="ctr">
              <a:buNone/>
            </a:pPr>
            <a:r>
              <a:rPr lang="es-ES" dirty="0" smtClean="0"/>
              <a:t>   </a:t>
            </a:r>
          </a:p>
          <a:p>
            <a:pPr algn="ctr">
              <a:buNone/>
            </a:pPr>
            <a:r>
              <a:rPr lang="es-ES" dirty="0" smtClean="0"/>
              <a:t>Pero puede ser que el brillo puro de un carácter cristiano genuino se revele bajo una apariencia tosca y no atractiva.</a:t>
            </a:r>
          </a:p>
          <a:p>
            <a:pPr>
              <a:buNone/>
            </a:pPr>
            <a:r>
              <a:rPr lang="es-ES" dirty="0" smtClean="0"/>
              <a:t> </a:t>
            </a:r>
          </a:p>
          <a:p>
            <a:pPr algn="ctr">
              <a:buNone/>
            </a:pPr>
            <a:r>
              <a:rPr lang="es-ES" dirty="0" smtClean="0"/>
              <a:t>    Durante el día miramos al cielo, pero no vemos las estrellas. Están allí, fijas en el firmamento, pero el ojo no puede distinguirlas. </a:t>
            </a:r>
          </a:p>
          <a:p>
            <a:pPr>
              <a:buNone/>
            </a:pPr>
            <a:endParaRPr lang="es-ES" dirty="0" smtClean="0"/>
          </a:p>
          <a:p>
            <a:pPr algn="ctr">
              <a:buNone/>
            </a:pPr>
            <a:r>
              <a:rPr lang="es-ES" dirty="0" smtClean="0"/>
              <a:t>    Durante la noche contemplamos su genuino resplandor.-5T 80-81 (1882). </a:t>
            </a:r>
          </a:p>
          <a:p>
            <a:endParaRPr lang="es-CO" dirty="0"/>
          </a:p>
        </p:txBody>
      </p:sp>
      <p:pic>
        <p:nvPicPr>
          <p:cNvPr id="68612" name="Picture 4" descr="http://t3.gstatic.com/images?q=tbn:ANd9GcTEATeSnNv5Ut_K8Wd9OmOT8_CW7a7tHrRN9BoHvYFm4Fc4zMBQ"/>
          <p:cNvPicPr>
            <a:picLocks noChangeAspect="1" noChangeArrowheads="1"/>
          </p:cNvPicPr>
          <p:nvPr/>
        </p:nvPicPr>
        <p:blipFill>
          <a:blip r:embed="rId2" cstate="print"/>
          <a:srcRect/>
          <a:stretch>
            <a:fillRect/>
          </a:stretch>
        </p:blipFill>
        <p:spPr bwMode="auto">
          <a:xfrm>
            <a:off x="5364088" y="404664"/>
            <a:ext cx="3240360" cy="2808312"/>
          </a:xfrm>
          <a:prstGeom prst="rect">
            <a:avLst/>
          </a:prstGeom>
          <a:noFill/>
        </p:spPr>
      </p:pic>
      <p:pic>
        <p:nvPicPr>
          <p:cNvPr id="68618" name="Picture 10" descr="http://t2.gstatic.com/images?q=tbn:ANd9GcQEXWUv-rptnZsv6GDgjyHOwzLt7BLyAw_LEhToF2oTrlK_zqy_pQ"/>
          <p:cNvPicPr>
            <a:picLocks noChangeAspect="1" noChangeArrowheads="1"/>
          </p:cNvPicPr>
          <p:nvPr/>
        </p:nvPicPr>
        <p:blipFill>
          <a:blip r:embed="rId3" cstate="print"/>
          <a:srcRect/>
          <a:stretch>
            <a:fillRect/>
          </a:stretch>
        </p:blipFill>
        <p:spPr bwMode="auto">
          <a:xfrm>
            <a:off x="5436096" y="3573016"/>
            <a:ext cx="3168352"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68612"/>
                                        </p:tgtEl>
                                        <p:attrNameLst>
                                          <p:attrName>style.visibility</p:attrName>
                                        </p:attrNameLst>
                                      </p:cBhvr>
                                      <p:to>
                                        <p:strVal val="visible"/>
                                      </p:to>
                                    </p:set>
                                    <p:anim to="" calcmode="lin" valueType="num">
                                      <p:cBhvr>
                                        <p:cTn id="13" dur="1" fill="hold"/>
                                        <p:tgtEl>
                                          <p:spTgt spid="68612"/>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to="" calcmode="lin" valueType="num">
                                      <p:cBhvr>
                                        <p:cTn id="18" dur="1" fill="hold"/>
                                        <p:tgtEl>
                                          <p:spTgt spid="3">
                                            <p:txEl>
                                              <p:pRg st="3" end="3"/>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68618"/>
                                        </p:tgtEl>
                                        <p:attrNameLst>
                                          <p:attrName>style.visibility</p:attrName>
                                        </p:attrNameLst>
                                      </p:cBhvr>
                                      <p:to>
                                        <p:strVal val="visible"/>
                                      </p:to>
                                    </p:set>
                                    <p:anim to="" calcmode="lin" valueType="num">
                                      <p:cBhvr>
                                        <p:cTn id="23" dur="1" fill="hold"/>
                                        <p:tgtEl>
                                          <p:spTgt spid="68618"/>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to="" calcmode="lin" valueType="num">
                                      <p:cBhvr>
                                        <p:cTn id="28"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fontScale="90000"/>
          </a:bodyPr>
          <a:lstStyle/>
          <a:p>
            <a:r>
              <a:rPr lang="es-CO" b="1" i="1" dirty="0" smtClean="0">
                <a:solidFill>
                  <a:srgbClr val="FF0000"/>
                </a:solidFill>
              </a:rPr>
              <a:t>¿Cuándo es que los testigos toman decisiones?</a:t>
            </a:r>
            <a:endParaRPr lang="es-CO" b="1" i="1" dirty="0">
              <a:solidFill>
                <a:srgbClr val="FF0000"/>
              </a:solidFill>
            </a:endParaRPr>
          </a:p>
        </p:txBody>
      </p:sp>
      <p:sp>
        <p:nvSpPr>
          <p:cNvPr id="3" name="2 Marcador de contenido"/>
          <p:cNvSpPr>
            <a:spLocks noGrp="1"/>
          </p:cNvSpPr>
          <p:nvPr>
            <p:ph idx="1"/>
          </p:nvPr>
        </p:nvSpPr>
        <p:spPr>
          <a:xfrm>
            <a:off x="457200" y="1600200"/>
            <a:ext cx="4762872" cy="4525963"/>
          </a:xfrm>
        </p:spPr>
        <p:txBody>
          <a:bodyPr>
            <a:normAutofit fontScale="92500" lnSpcReduction="20000"/>
          </a:bodyPr>
          <a:lstStyle/>
          <a:p>
            <a:pPr algn="ctr">
              <a:buNone/>
            </a:pPr>
            <a:r>
              <a:rPr lang="es-ES" dirty="0" smtClean="0"/>
              <a:t>     Siempre que ocurre la persecución, los testigos toman decisiones, </a:t>
            </a:r>
            <a:r>
              <a:rPr lang="es-ES" u="sng" dirty="0" smtClean="0">
                <a:solidFill>
                  <a:srgbClr val="0070C0"/>
                </a:solidFill>
              </a:rPr>
              <a:t>ya sea por Cristo o en contra de él</a:t>
            </a:r>
            <a:r>
              <a:rPr lang="es-ES" dirty="0" smtClean="0"/>
              <a:t>. Aquellos que simpatizan con los hombres condenados injustamente, que no muestran encono contra ellos, revelan su afecto por Cristo.-ST Febrero 20, 1901.</a:t>
            </a:r>
            <a:br>
              <a:rPr lang="es-ES" dirty="0" smtClean="0"/>
            </a:br>
            <a:endParaRPr lang="es-CO" dirty="0"/>
          </a:p>
        </p:txBody>
      </p:sp>
      <p:pic>
        <p:nvPicPr>
          <p:cNvPr id="4098" name="Picture 2" descr="http://t2.gstatic.com/images?q=tbn:ANd9GcQ8zba9DxMYbmTXFS1yhopNAaHKOOp15q3IWV0QdhAYiNmaPbUR"/>
          <p:cNvPicPr>
            <a:picLocks noChangeAspect="1" noChangeArrowheads="1"/>
          </p:cNvPicPr>
          <p:nvPr/>
        </p:nvPicPr>
        <p:blipFill>
          <a:blip r:embed="rId2" cstate="print"/>
          <a:srcRect/>
          <a:stretch>
            <a:fillRect/>
          </a:stretch>
        </p:blipFill>
        <p:spPr bwMode="auto">
          <a:xfrm>
            <a:off x="5508104" y="2132856"/>
            <a:ext cx="2808312" cy="3240360"/>
          </a:xfrm>
          <a:prstGeom prst="rect">
            <a:avLst/>
          </a:prstGeom>
          <a:noFill/>
        </p:spPr>
      </p:pic>
      <p:sp>
        <p:nvSpPr>
          <p:cNvPr id="7" name="6 Rectángulo"/>
          <p:cNvSpPr/>
          <p:nvPr/>
        </p:nvSpPr>
        <p:spPr>
          <a:xfrm>
            <a:off x="5868144" y="5805264"/>
            <a:ext cx="2448272" cy="400110"/>
          </a:xfrm>
          <a:prstGeom prst="rect">
            <a:avLst/>
          </a:prstGeom>
          <a:solidFill>
            <a:srgbClr val="002060"/>
          </a:solidFill>
        </p:spPr>
        <p:txBody>
          <a:bodyPr wrap="square">
            <a:spAutoFit/>
          </a:bodyPr>
          <a:lstStyle/>
          <a:p>
            <a:r>
              <a:rPr lang="es-ES" sz="2000" b="1" dirty="0" smtClean="0">
                <a:solidFill>
                  <a:schemeClr val="bg1"/>
                </a:solidFill>
              </a:rPr>
              <a:t>Léase Luc.23:50-52.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 to="" calcmode="lin" valueType="num">
                                      <p:cBhvr>
                                        <p:cTn id="12" dur="1" fill="hold"/>
                                        <p:tgtEl>
                                          <p:spTgt spid="409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linds(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ppt_w</p:attrName>
                                        </p:attrNameLst>
                                      </p:cBhvr>
                                      <p:tavLst>
                                        <p:tav tm="0">
                                          <p:val>
                                            <p:strVal val="#ppt_w*0.70"/>
                                          </p:val>
                                        </p:tav>
                                        <p:tav tm="100000">
                                          <p:val>
                                            <p:strVal val="#ppt_w"/>
                                          </p:val>
                                        </p:tav>
                                      </p:tavLst>
                                    </p:anim>
                                    <p:anim calcmode="lin" valueType="num">
                                      <p:cBhvr>
                                        <p:cTn id="23" dur="1000" fill="hold"/>
                                        <p:tgtEl>
                                          <p:spTgt spid="7"/>
                                        </p:tgtEl>
                                        <p:attrNameLst>
                                          <p:attrName>ppt_h</p:attrName>
                                        </p:attrNameLst>
                                      </p:cBhvr>
                                      <p:tavLst>
                                        <p:tav tm="0">
                                          <p:val>
                                            <p:strVal val="#ppt_h"/>
                                          </p:val>
                                        </p:tav>
                                        <p:tav tm="100000">
                                          <p:val>
                                            <p:strVal val="#ppt_h"/>
                                          </p:val>
                                        </p:tav>
                                      </p:tavLst>
                                    </p:anim>
                                    <p:animEffect transition="in" filter="fade">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38936" cy="6120680"/>
          </a:xfrm>
        </p:spPr>
        <p:txBody>
          <a:bodyPr>
            <a:normAutofit fontScale="92500" lnSpcReduction="10000"/>
          </a:bodyPr>
          <a:lstStyle/>
          <a:p>
            <a:pPr algn="ctr">
              <a:buNone/>
            </a:pPr>
            <a:r>
              <a:rPr lang="es-ES" dirty="0" smtClean="0"/>
              <a:t>   Dejad que la oposición se levante, que el fanatismo y la intolerancia vuelvan a empuñar el cetro, que el espíritu de persecución se encienda, y entonces los tibios e hipócritas vacilarán y abandonarán la fe;</a:t>
            </a:r>
          </a:p>
          <a:p>
            <a:pPr algn="ctr">
              <a:buNone/>
            </a:pPr>
            <a:endParaRPr lang="es-ES" dirty="0" smtClean="0"/>
          </a:p>
          <a:p>
            <a:pPr algn="ctr">
              <a:buNone/>
            </a:pPr>
            <a:r>
              <a:rPr lang="es-ES" dirty="0" smtClean="0"/>
              <a:t> pero el verdadero cristiano permanecerá firme como una roca, con más fe y esperanza que en días de prosperidad.-CS 660 (1911). 186</a:t>
            </a:r>
          </a:p>
          <a:p>
            <a:endParaRPr lang="es-ES" dirty="0" smtClean="0"/>
          </a:p>
          <a:p>
            <a:endParaRPr lang="es-CO" dirty="0" smtClean="0"/>
          </a:p>
          <a:p>
            <a:endParaRPr lang="es-CO" dirty="0"/>
          </a:p>
        </p:txBody>
      </p:sp>
      <p:sp>
        <p:nvSpPr>
          <p:cNvPr id="4" name="3 Rectángulo"/>
          <p:cNvSpPr/>
          <p:nvPr/>
        </p:nvSpPr>
        <p:spPr>
          <a:xfrm>
            <a:off x="5796136" y="5445223"/>
            <a:ext cx="2952328" cy="1200329"/>
          </a:xfrm>
          <a:prstGeom prst="rect">
            <a:avLst/>
          </a:prstGeom>
          <a:solidFill>
            <a:srgbClr val="FFFF00"/>
          </a:solidFill>
        </p:spPr>
        <p:txBody>
          <a:bodyPr wrap="square">
            <a:spAutoFit/>
          </a:bodyPr>
          <a:lstStyle/>
          <a:p>
            <a:pPr algn="ctr"/>
            <a:r>
              <a:rPr lang="es-CO" b="1" dirty="0" smtClean="0"/>
              <a:t>“Los que fueron esparcidos </a:t>
            </a:r>
            <a:r>
              <a:rPr lang="es-CO" b="1" i="1" dirty="0" smtClean="0"/>
              <a:t>iban por todas partes anunciando</a:t>
            </a:r>
            <a:r>
              <a:rPr lang="es-CO" b="1" dirty="0" smtClean="0"/>
              <a:t> el evangelio” </a:t>
            </a:r>
            <a:r>
              <a:rPr lang="es-CO" dirty="0" smtClean="0"/>
              <a:t>Hech.8:3,4).</a:t>
            </a:r>
            <a:endParaRPr lang="es-CO" dirty="0"/>
          </a:p>
        </p:txBody>
      </p:sp>
      <p:pic>
        <p:nvPicPr>
          <p:cNvPr id="69634" name="Picture 2" descr="http://t1.gstatic.com/images?q=tbn:ANd9GcRGyPfxvtV1Ik7YyawOx-iF2UeLGYj_e0lRhllLCi9G1-eFslx0"/>
          <p:cNvPicPr>
            <a:picLocks noChangeAspect="1" noChangeArrowheads="1"/>
          </p:cNvPicPr>
          <p:nvPr/>
        </p:nvPicPr>
        <p:blipFill>
          <a:blip r:embed="rId2" cstate="print"/>
          <a:srcRect/>
          <a:stretch>
            <a:fillRect/>
          </a:stretch>
        </p:blipFill>
        <p:spPr bwMode="auto">
          <a:xfrm>
            <a:off x="6300192" y="3068960"/>
            <a:ext cx="2520280" cy="2088232"/>
          </a:xfrm>
          <a:prstGeom prst="rect">
            <a:avLst/>
          </a:prstGeom>
          <a:noFill/>
        </p:spPr>
      </p:pic>
      <p:sp>
        <p:nvSpPr>
          <p:cNvPr id="69636" name="AutoShape 4" descr="data:image/jpg;base64,/9j/4AAQSkZJRgABAQAAAQABAAD/2wCEAAkGBhISEBMTEhIUFRUSGBgYFhcXFxgVGhgdHRwYGBcaGRgdGycfHRsjJRgUHzAgIycpOCwsFx8xNTAqNScrLCkBCQoKDgwOGg8PGSwlHx8pKSkqKiksKSkpLCwsLCkpKSksKSksKSwpKSkpKSwpKTUpKSkpKSwpLCwpLCwpLCwpKf/AABEIAFYAeAMBIgACEQEDEQH/xAAbAAACAgMBAAAAAAAAAAAAAAAFBgADAQIEB//EADoQAAIABAQEBAMGBgEFAAAAAAECAAMRIQQSMUEFE1FhBiJxgTKRwSNCUqGx0QcVM2KS8BRyosLS4f/EABkBAAMBAQEAAAAAAAAAAAAAAAIDBAEFAP/EACMRAAICAgIBBQEBAAAAAAAAAAABAhEDMRIhUQQTIjJBgWH/2gAMAwEAAhEDEQA/AMHgkqZLRwSOZiGlm9AFqwA3vaKcT4cyrMKzCRKnCWoNL1y3N9b6Q6/yCVlVACFVxMAB+8NyYpxnAZQlkszBRN57nqdaemka8dHlm/0ScVwB1bELnX7IBifxV0CjY/tFUjhE05S3lAGm9OphskcMzM+JdfNOastD+RI7Rvycz5EuBeY53O/sI52TN3US6EeuwM3gacUqrDzgGhHy00jgxXhrES87MKckhdD5s1Lra4vHp0iemVaMKDUn9Ir47LE9BJFhmQu3YEHJ77weLJf2FTbWjzLG8AeSzLMmKq5DNL6KKaL6k0ED5OIkF5WaeaGzkIfJawH4oI/xNmZsWEDBsijMo+7uAe5qT8oAfy37PmIaje2nS/SKJOKdGRU5K0MuB4DLeRipmcMJVeWym1hmqR3t+cFMNw2UjcOZVNZpv3OWtWrCPg8Y0lyrFgjUExdKrvb0rHtC8OlNynAryx9n0AIAB+VIbFJ6J5ycdiyVJTiORa1YqN6nLSnzJghK4OzS8IptyCrN6gUoB7wcXDBa5VAqamlqnr6xZLXrDVETz8HPJwSo8xx8Uwgt7CgiyLSsaFYJdC229mAIkbi0YjTxcmHgTxCQZ7lR/SlXb+9ht3A/WOHhuMmuPLPcruSa0HckVjTGeJAEMnCitLFjoI5mb1HJUjoYsDiyrxFxOmSXL+NhQEfdH3j9PeLZ6thsMuSmZrmtz2EacB4EzzMzVP4nNq9lHSOLxnxTJNcLQ5bGm1NvX6RFVlqXfFf0J4LGYdUUMymZq18xUnog37xx8a8Y8lHEuW4Kj4mW1dQSDCt4bIYsxoCTfsNo6+O8eSYkyQPPnUhStKAilyfUbQatTqj3GLjYDPDXnq843d2JJOp/SkaYLFNh184JluxXappQmnpUfOOdce5QS1NBvtfp09oOYMy3RFmAOUGVQAQQdxTcmsOk3H7GJJ/Xo1mYH/msioc3MJAbUrvUk7a1HYdY9TwWHyS0QGuRVWvWgArC94S4bJwuabyZvMmihAWoVdlFSL9SYZTxiX+B/wDEfvFWKUYrZFnub1otVY25ccx41LOgf/H/AOxunGJe4f8AxMN9yPkn4MuWTGHk0iuZxyUor5zoLIxjP84lMpNWFDS6MK9wKXHeN9xeTfbfggSMxRK4tJvcmn9pH6xI97i8me2/Aq/1hy1OSSPiOhmH6LHfIlKAElPLUCwAWkDCc2ZF3agHYWjbiHF0wX2coB8QRUs10l10tu3b5xyIxs6bGWRh/wDjLzZs0U2rap2AruY8/wCPz1ozOQGmszU61J/LaB/E0nzTzZ015lPiBP8ASJ0dALZfSMeJMMKSpoWjhSs65KllI0B0BUg0HWGKKbVM2EnjttbAWCd0mAMtR0JsfX9oK4jHo5DCXy5gAVwNGpYEdG69Y5mkWO4Fx1ANwYivXX4hoesOl8izF6eLXT2YVHRqrTLMr8Wh2P6wycCwBlNKnMcwZmU/20IGYdwa/wCMA0nHyVvy2zAaVPQn2EOHg+Xmwis4tmNK9WmuTb3FYVK6sRlxvE6f6EcPxCdyZtaO0mYaljT7MjMugvpQesFsOM8tGpRnUEoTepvQdYF4uaskvXR5dSNiZdxX2b8oXeG8eKzZE12qFX4a0qTmoT2/eATsn43ocQ99I2LjvAEeLFzkZ86y1eZNYityRRR+gEE5HGZExFZc4qKtYEDsDrXekZTA4nXmHeNslesDv55hiCUnKQuuaqkeh0PsYFJ/EHD5iArFRbNYVPYExvFnqGCbKYnKHUGlcpuaaVprTvEhc8K4PnTnx034nJCIDXIBah79veJBOkYFeClFaZMalJalj2pcwiCY06YXJ88xsx9T+1h7QQneJc8p1lIVWZQuSRXLW4AH7xp4elqZyK2lP0zD6QOkUJV2X4iRMkjKy+eWNNRMlHp1p+UVsgmSzluDLam91KgV75WA9obMRgOZLysaqps33pZO/dTuIUJUh8NiOVMFFeuUj4SGGWqnpXL6EXjV2rQN/gJdTylcGhlnKfTUftFOXNdbMNuvWkdWJlUafL0zDMPz0/3aBeHxBFFcEEWr37w6Jb6fKvpI7Eao7jUQ0eGeLVAkMRQZylepocvuR8zCywrQg0bY7H1i/ASiz3qtLn6U9esDOq7LZxUo8ZBzxXiWm5eWCSLMBegpqfmR7QCm4Z2loctOWChO9ak0I21hh4ngpnLlrJKrmIMwk+ckEEX6dt4s4viR8FfLYzWH3iABQdzQfKERn4OVLHQqzsOyywosJlGYdh8I+sM86VyeGvTXlE+7f6ID4ubmzHrYDpsPpDcuEScqynFUyDNta1qxspXVgNUujzPATHmLylVjS7U2UftG8rDtVUSXmJ0Na1JJIH/Vt6Q7Yjh8teYgCSZGYKMnxTdAKtrcnQfWsHOH8DlSiCiAECg7daevWHe4noU1WzPAOH8mUFY+bVvU60/SJBKWsSEcQbZ5JwqaRLQgXUFSPxCtaj5x38BAJalQUBpsdaj6wNRGDVAJAG5XN61rakd2E4i5HmBRxUBhQ5hsGHXS8Nmm06LI45dJpnoXDeMS8inRgoDClQY5uPSpE3DMCGqDmlsNUbanqdt4XsNxP7ATBUZvLlsACDQkU2NRBl3DCSymqJlULepmMwVmPYDNT17QiEmxc8aj2I/GJ7tiColsX5YBCgtQkV22jqmcImT5UomU6TFAVmdSoNLCvewvTePR5XB1RcqBqsasxpVj7bCwA2AEWYvBUyUMOcmkq/BUZUxO4d4ICH7Vyd2VbKPfX5UjHiPlYblMihQ4NhuVI/8AYQ042YMpp1+Z0hH/AIhzsrYZaWCv73X87QMbnKmPjmku7BuI8SuTcEDrX9oOcH4XKxDMzzz5STk0CgeuukKEhjTzAnNYUp7VgxheF5MrTsyZ6EBa3B0J7ekHKEY6ClPmumMWE4fhyru9crNSWtblQdad6Qa5zPRVUImyj/yO8AJGNw8tsomLag7DoKwy4DFIR5SDcCvWt7fKJu5Psx1FWuy+VgUAFQCwIIJAN+3Q+kbTsRLQedwvqfpvGcbw8TpZl1IzhqEGhBANCD8o8m5j5yHJzKSCO4sYqxYrWyOUmz0DFeK0uJIzH8TC3sNfnEhZwAFIkP4JACy3iGWD8L6HpuPWLTx1L+Vr06dAOvY/OJEgZRR1nnm3sMcJnkYeSRoS9vVgBDx4cwwnSgTbI4b5A0HziRIhX3J8j+IYxk90NaikDpLNNJLMcq7DeJEgpbER0TDS+YWc2WXosJn8S5dDJb8IH/dmJ/QRIkMxbRj/AEXGn5JKubq3lK/URiZ4mcyhLo1VsHzsDQaAgWiRIpjFAyk7OWQ1TmNz3vB/g/Fml2WoUkErW1RuOhvEiQORHXwQjVUM8vxLMzS8lypObNvW1iPSF3xVgmWaZ4CgTQCVBOtwdu0SJC8L+VEHqoqOjgwHEr7xIkSLCE//2Q=="/>
          <p:cNvSpPr>
            <a:spLocks noChangeAspect="1" noChangeArrowheads="1"/>
          </p:cNvSpPr>
          <p:nvPr/>
        </p:nvSpPr>
        <p:spPr bwMode="auto">
          <a:xfrm>
            <a:off x="80963" y="-388938"/>
            <a:ext cx="1143000" cy="8191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69638" name="AutoShape 6" descr="data:image/jpg;base64,/9j/4AAQSkZJRgABAQAAAQABAAD/2wCEAAkGBhISEBMTEhIUFRUSGBgYFhcXFxgVGhgdHRwYGBcaGRgdGycfHRsjJRgUHzAgIycpOCwsFx8xNTAqNScrLCkBCQoKDgwOGg8PGSwlHx8pKSkqKiksKSkpLCwsLCkpKSksKSksKSwpKSkpKSwpKTUpKSkpKSwpLCwpLCwpLCwpKf/AABEIAFYAeAMBIgACEQEDEQH/xAAbAAACAgMBAAAAAAAAAAAAAAAFBgADAQIEB//EADoQAAIABAQEBAMGBgEFAAAAAAECAAMRIQQSMUEFE1FhBiJxgTKRwSNCUqGx0QcVM2KS8BRyosLS4f/EABkBAAMBAQEAAAAAAAAAAAAAAAIDBAEFAP/EACMRAAICAgIBBQEBAAAAAAAAAAABAhEDMRIhUQQTIjJBgWH/2gAMAwEAAhEDEQA/AMHgkqZLRwSOZiGlm9AFqwA3vaKcT4cyrMKzCRKnCWoNL1y3N9b6Q6/yCVlVACFVxMAB+8NyYpxnAZQlkszBRN57nqdaemka8dHlm/0ScVwB1bELnX7IBifxV0CjY/tFUjhE05S3lAGm9OphskcMzM+JdfNOastD+RI7Rvycz5EuBeY53O/sI52TN3US6EeuwM3gacUqrDzgGhHy00jgxXhrES87MKckhdD5s1Lra4vHp0iemVaMKDUn9Ir47LE9BJFhmQu3YEHJ77weLJf2FTbWjzLG8AeSzLMmKq5DNL6KKaL6k0ED5OIkF5WaeaGzkIfJawH4oI/xNmZsWEDBsijMo+7uAe5qT8oAfy37PmIaje2nS/SKJOKdGRU5K0MuB4DLeRipmcMJVeWym1hmqR3t+cFMNw2UjcOZVNZpv3OWtWrCPg8Y0lyrFgjUExdKrvb0rHtC8OlNynAryx9n0AIAB+VIbFJ6J5ycdiyVJTiORa1YqN6nLSnzJghK4OzS8IptyCrN6gUoB7wcXDBa5VAqamlqnr6xZLXrDVETz8HPJwSo8xx8Uwgt7CgiyLSsaFYJdC229mAIkbi0YjTxcmHgTxCQZ7lR/SlXb+9ht3A/WOHhuMmuPLPcruSa0HckVjTGeJAEMnCitLFjoI5mb1HJUjoYsDiyrxFxOmSXL+NhQEfdH3j9PeLZ6thsMuSmZrmtz2EacB4EzzMzVP4nNq9lHSOLxnxTJNcLQ5bGm1NvX6RFVlqXfFf0J4LGYdUUMymZq18xUnog37xx8a8Y8lHEuW4Kj4mW1dQSDCt4bIYsxoCTfsNo6+O8eSYkyQPPnUhStKAilyfUbQatTqj3GLjYDPDXnq843d2JJOp/SkaYLFNh184JluxXappQmnpUfOOdce5QS1NBvtfp09oOYMy3RFmAOUGVQAQQdxTcmsOk3H7GJJ/Xo1mYH/msioc3MJAbUrvUk7a1HYdY9TwWHyS0QGuRVWvWgArC94S4bJwuabyZvMmihAWoVdlFSL9SYZTxiX+B/wDEfvFWKUYrZFnub1otVY25ccx41LOgf/H/AOxunGJe4f8AxMN9yPkn4MuWTGHk0iuZxyUor5zoLIxjP84lMpNWFDS6MK9wKXHeN9xeTfbfggSMxRK4tJvcmn9pH6xI97i8me2/Aq/1hy1OSSPiOhmH6LHfIlKAElPLUCwAWkDCc2ZF3agHYWjbiHF0wX2coB8QRUs10l10tu3b5xyIxs6bGWRh/wDjLzZs0U2rap2AruY8/wCPz1ozOQGmszU61J/LaB/E0nzTzZ015lPiBP8ASJ0dALZfSMeJMMKSpoWjhSs65KllI0B0BUg0HWGKKbVM2EnjttbAWCd0mAMtR0JsfX9oK4jHo5DCXy5gAVwNGpYEdG69Y5mkWO4Fx1ANwYivXX4hoesOl8izF6eLXT2YVHRqrTLMr8Wh2P6wycCwBlNKnMcwZmU/20IGYdwa/wCMA0nHyVvy2zAaVPQn2EOHg+Xmwis4tmNK9WmuTb3FYVK6sRlxvE6f6EcPxCdyZtaO0mYaljT7MjMugvpQesFsOM8tGpRnUEoTepvQdYF4uaskvXR5dSNiZdxX2b8oXeG8eKzZE12qFX4a0qTmoT2/eATsn43ocQ99I2LjvAEeLFzkZ86y1eZNYityRRR+gEE5HGZExFZc4qKtYEDsDrXekZTA4nXmHeNslesDv55hiCUnKQuuaqkeh0PsYFJ/EHD5iArFRbNYVPYExvFnqGCbKYnKHUGlcpuaaVprTvEhc8K4PnTnx034nJCIDXIBah79veJBOkYFeClFaZMalJalj2pcwiCY06YXJ88xsx9T+1h7QQneJc8p1lIVWZQuSRXLW4AH7xp4elqZyK2lP0zD6QOkUJV2X4iRMkjKy+eWNNRMlHp1p+UVsgmSzluDLam91KgV75WA9obMRgOZLysaqps33pZO/dTuIUJUh8NiOVMFFeuUj4SGGWqnpXL6EXjV2rQN/gJdTylcGhlnKfTUftFOXNdbMNuvWkdWJlUafL0zDMPz0/3aBeHxBFFcEEWr37w6Jb6fKvpI7Eao7jUQ0eGeLVAkMRQZylepocvuR8zCywrQg0bY7H1i/ASiz3qtLn6U9esDOq7LZxUo8ZBzxXiWm5eWCSLMBegpqfmR7QCm4Z2loctOWChO9ak0I21hh4ngpnLlrJKrmIMwk+ckEEX6dt4s4viR8FfLYzWH3iABQdzQfKERn4OVLHQqzsOyywosJlGYdh8I+sM86VyeGvTXlE+7f6ID4ubmzHrYDpsPpDcuEScqynFUyDNta1qxspXVgNUujzPATHmLylVjS7U2UftG8rDtVUSXmJ0Na1JJIH/Vt6Q7Yjh8teYgCSZGYKMnxTdAKtrcnQfWsHOH8DlSiCiAECg7daevWHe4noU1WzPAOH8mUFY+bVvU60/SJBKWsSEcQbZ5JwqaRLQgXUFSPxCtaj5x38BAJalQUBpsdaj6wNRGDVAJAG5XN61rakd2E4i5HmBRxUBhQ5hsGHXS8Nmm06LI45dJpnoXDeMS8inRgoDClQY5uPSpE3DMCGqDmlsNUbanqdt4XsNxP7ATBUZvLlsACDQkU2NRBl3DCSymqJlULepmMwVmPYDNT17QiEmxc8aj2I/GJ7tiColsX5YBCgtQkV22jqmcImT5UomU6TFAVmdSoNLCvewvTePR5XB1RcqBqsasxpVj7bCwA2AEWYvBUyUMOcmkq/BUZUxO4d4ICH7Vyd2VbKPfX5UjHiPlYblMihQ4NhuVI/8AYQ042YMpp1+Z0hH/AIhzsrYZaWCv73X87QMbnKmPjmku7BuI8SuTcEDrX9oOcH4XKxDMzzz5STk0CgeuukKEhjTzAnNYUp7VgxheF5MrTsyZ6EBa3B0J7ekHKEY6ClPmumMWE4fhyru9crNSWtblQdad6Qa5zPRVUImyj/yO8AJGNw8tsomLag7DoKwy4DFIR5SDcCvWt7fKJu5Psx1FWuy+VgUAFQCwIIJAN+3Q+kbTsRLQedwvqfpvGcbw8TpZl1IzhqEGhBANCD8o8m5j5yHJzKSCO4sYqxYrWyOUmz0DFeK0uJIzH8TC3sNfnEhZwAFIkP4JACy3iGWD8L6HpuPWLTx1L+Vr06dAOvY/OJEgZRR1nnm3sMcJnkYeSRoS9vVgBDx4cwwnSgTbI4b5A0HziRIhX3J8j+IYxk90NaikDpLNNJLMcq7DeJEgpbER0TDS+YWc2WXosJn8S5dDJb8IH/dmJ/QRIkMxbRj/AEXGn5JKubq3lK/URiZ4mcyhLo1VsHzsDQaAgWiRIpjFAyk7OWQ1TmNz3vB/g/Fml2WoUkErW1RuOhvEiQORHXwQjVUM8vxLMzS8lypObNvW1iPSF3xVgmWaZ4CgTQCVBOtwdu0SJC8L+VEHqoqOjgwHEr7xIkSLCE//2Q=="/>
          <p:cNvSpPr>
            <a:spLocks noChangeAspect="1" noChangeArrowheads="1"/>
          </p:cNvSpPr>
          <p:nvPr/>
        </p:nvSpPr>
        <p:spPr bwMode="auto">
          <a:xfrm>
            <a:off x="80963" y="-388938"/>
            <a:ext cx="1143000" cy="8191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69640" name="AutoShape 8" descr="data:image/jpg;base64,/9j/4AAQSkZJRgABAQAAAQABAAD/2wCEAAkGBhISEBMTEhIUFRUSGBgYFhcXFxgVGhgdHRwYGBcaGRgdGycfHRsjJRgUHzAgIycpOCwsFx8xNTAqNScrLCkBCQoKDgwOGg8PGSwlHx8pKSkqKiksKSkpLCwsLCkpKSksKSksKSwpKSkpKSwpKTUpKSkpKSwpLCwpLCwpLCwpKf/AABEIAFYAeAMBIgACEQEDEQH/xAAbAAACAgMBAAAAAAAAAAAAAAAFBgADAQIEB//EADoQAAIABAQEBAMGBgEFAAAAAAECAAMRIQQSMUEFE1FhBiJxgTKRwSNCUqGx0QcVM2KS8BRyosLS4f/EABkBAAMBAQEAAAAAAAAAAAAAAAIDBAEFAP/EACMRAAICAgIBBQEBAAAAAAAAAAABAhEDMRIhUQQTIjJBgWH/2gAMAwEAAhEDEQA/AMHgkqZLRwSOZiGlm9AFqwA3vaKcT4cyrMKzCRKnCWoNL1y3N9b6Q6/yCVlVACFVxMAB+8NyYpxnAZQlkszBRN57nqdaemka8dHlm/0ScVwB1bELnX7IBifxV0CjY/tFUjhE05S3lAGm9OphskcMzM+JdfNOastD+RI7Rvycz5EuBeY53O/sI52TN3US6EeuwM3gacUqrDzgGhHy00jgxXhrES87MKckhdD5s1Lra4vHp0iemVaMKDUn9Ir47LE9BJFhmQu3YEHJ77weLJf2FTbWjzLG8AeSzLMmKq5DNL6KKaL6k0ED5OIkF5WaeaGzkIfJawH4oI/xNmZsWEDBsijMo+7uAe5qT8oAfy37PmIaje2nS/SKJOKdGRU5K0MuB4DLeRipmcMJVeWym1hmqR3t+cFMNw2UjcOZVNZpv3OWtWrCPg8Y0lyrFgjUExdKrvb0rHtC8OlNynAryx9n0AIAB+VIbFJ6J5ycdiyVJTiORa1YqN6nLSnzJghK4OzS8IptyCrN6gUoB7wcXDBa5VAqamlqnr6xZLXrDVETz8HPJwSo8xx8Uwgt7CgiyLSsaFYJdC229mAIkbi0YjTxcmHgTxCQZ7lR/SlXb+9ht3A/WOHhuMmuPLPcruSa0HckVjTGeJAEMnCitLFjoI5mb1HJUjoYsDiyrxFxOmSXL+NhQEfdH3j9PeLZ6thsMuSmZrmtz2EacB4EzzMzVP4nNq9lHSOLxnxTJNcLQ5bGm1NvX6RFVlqXfFf0J4LGYdUUMymZq18xUnog37xx8a8Y8lHEuW4Kj4mW1dQSDCt4bIYsxoCTfsNo6+O8eSYkyQPPnUhStKAilyfUbQatTqj3GLjYDPDXnq843d2JJOp/SkaYLFNh184JluxXappQmnpUfOOdce5QS1NBvtfp09oOYMy3RFmAOUGVQAQQdxTcmsOk3H7GJJ/Xo1mYH/msioc3MJAbUrvUk7a1HYdY9TwWHyS0QGuRVWvWgArC94S4bJwuabyZvMmihAWoVdlFSL9SYZTxiX+B/wDEfvFWKUYrZFnub1otVY25ccx41LOgf/H/AOxunGJe4f8AxMN9yPkn4MuWTGHk0iuZxyUor5zoLIxjP84lMpNWFDS6MK9wKXHeN9xeTfbfggSMxRK4tJvcmn9pH6xI97i8me2/Aq/1hy1OSSPiOhmH6LHfIlKAElPLUCwAWkDCc2ZF3agHYWjbiHF0wX2coB8QRUs10l10tu3b5xyIxs6bGWRh/wDjLzZs0U2rap2AruY8/wCPz1ozOQGmszU61J/LaB/E0nzTzZ015lPiBP8ASJ0dALZfSMeJMMKSpoWjhSs65KllI0B0BUg0HWGKKbVM2EnjttbAWCd0mAMtR0JsfX9oK4jHo5DCXy5gAVwNGpYEdG69Y5mkWO4Fx1ANwYivXX4hoesOl8izF6eLXT2YVHRqrTLMr8Wh2P6wycCwBlNKnMcwZmU/20IGYdwa/wCMA0nHyVvy2zAaVPQn2EOHg+Xmwis4tmNK9WmuTb3FYVK6sRlxvE6f6EcPxCdyZtaO0mYaljT7MjMugvpQesFsOM8tGpRnUEoTepvQdYF4uaskvXR5dSNiZdxX2b8oXeG8eKzZE12qFX4a0qTmoT2/eATsn43ocQ99I2LjvAEeLFzkZ86y1eZNYityRRR+gEE5HGZExFZc4qKtYEDsDrXekZTA4nXmHeNslesDv55hiCUnKQuuaqkeh0PsYFJ/EHD5iArFRbNYVPYExvFnqGCbKYnKHUGlcpuaaVprTvEhc8K4PnTnx034nJCIDXIBah79veJBOkYFeClFaZMalJalj2pcwiCY06YXJ88xsx9T+1h7QQneJc8p1lIVWZQuSRXLW4AH7xp4elqZyK2lP0zD6QOkUJV2X4iRMkjKy+eWNNRMlHp1p+UVsgmSzluDLam91KgV75WA9obMRgOZLysaqps33pZO/dTuIUJUh8NiOVMFFeuUj4SGGWqnpXL6EXjV2rQN/gJdTylcGhlnKfTUftFOXNdbMNuvWkdWJlUafL0zDMPz0/3aBeHxBFFcEEWr37w6Jb6fKvpI7Eao7jUQ0eGeLVAkMRQZylepocvuR8zCywrQg0bY7H1i/ASiz3qtLn6U9esDOq7LZxUo8ZBzxXiWm5eWCSLMBegpqfmR7QCm4Z2loctOWChO9ak0I21hh4ngpnLlrJKrmIMwk+ckEEX6dt4s4viR8FfLYzWH3iABQdzQfKERn4OVLHQqzsOyywosJlGYdh8I+sM86VyeGvTXlE+7f6ID4ubmzHrYDpsPpDcuEScqynFUyDNta1qxspXVgNUujzPATHmLylVjS7U2UftG8rDtVUSXmJ0Na1JJIH/Vt6Q7Yjh8teYgCSZGYKMnxTdAKtrcnQfWsHOH8DlSiCiAECg7daevWHe4noU1WzPAOH8mUFY+bVvU60/SJBKWsSEcQbZ5JwqaRLQgXUFSPxCtaj5x38BAJalQUBpsdaj6wNRGDVAJAG5XN61rakd2E4i5HmBRxUBhQ5hsGHXS8Nmm06LI45dJpnoXDeMS8inRgoDClQY5uPSpE3DMCGqDmlsNUbanqdt4XsNxP7ATBUZvLlsACDQkU2NRBl3DCSymqJlULepmMwVmPYDNT17QiEmxc8aj2I/GJ7tiColsX5YBCgtQkV22jqmcImT5UomU6TFAVmdSoNLCvewvTePR5XB1RcqBqsasxpVj7bCwA2AEWYvBUyUMOcmkq/BUZUxO4d4ICH7Vyd2VbKPfX5UjHiPlYblMihQ4NhuVI/8AYQ042YMpp1+Z0hH/AIhzsrYZaWCv73X87QMbnKmPjmku7BuI8SuTcEDrX9oOcH4XKxDMzzz5STk0CgeuukKEhjTzAnNYUp7VgxheF5MrTsyZ6EBa3B0J7ekHKEY6ClPmumMWE4fhyru9crNSWtblQdad6Qa5zPRVUImyj/yO8AJGNw8tsomLag7DoKwy4DFIR5SDcCvWt7fKJu5Psx1FWuy+VgUAFQCwIIJAN+3Q+kbTsRLQedwvqfpvGcbw8TpZl1IzhqEGhBANCD8o8m5j5yHJzKSCO4sYqxYrWyOUmz0DFeK0uJIzH8TC3sNfnEhZwAFIkP4JACy3iGWD8L6HpuPWLTx1L+Vr06dAOvY/OJEgZRR1nnm3sMcJnkYeSRoS9vVgBDx4cwwnSgTbI4b5A0HziRIhX3J8j+IYxk90NaikDpLNNJLMcq7DeJEgpbER0TDS+YWc2WXosJn8S5dDJb8IH/dmJ/QRIkMxbRj/AEXGn5JKubq3lK/URiZ4mcyhLo1VsHzsDQaAgWiRIpjFAyk7OWQ1TmNz3vB/g/Fml2WoUkErW1RuOhvEiQORHXwQjVUM8vxLMzS8lypObNvW1iPSF3xVgmWaZ4CgTQCVBOtwdu0SJC8L+VEHqoqOjgwHEr7xIkSLCE//2Q=="/>
          <p:cNvSpPr>
            <a:spLocks noChangeAspect="1" noChangeArrowheads="1"/>
          </p:cNvSpPr>
          <p:nvPr/>
        </p:nvSpPr>
        <p:spPr bwMode="auto">
          <a:xfrm>
            <a:off x="80963" y="-388938"/>
            <a:ext cx="1143000" cy="819151"/>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69642" name="Picture 10" descr="http://t3.gstatic.com/images?q=tbn:ANd9GcSK6vvEd4NXB3iiKTKMcgK_4u33MQGoVtRx6lDcZ4aHUqTN_TIj"/>
          <p:cNvPicPr>
            <a:picLocks noChangeAspect="1" noChangeArrowheads="1"/>
          </p:cNvPicPr>
          <p:nvPr/>
        </p:nvPicPr>
        <p:blipFill>
          <a:blip r:embed="rId3" cstate="print"/>
          <a:srcRect/>
          <a:stretch>
            <a:fillRect/>
          </a:stretch>
        </p:blipFill>
        <p:spPr bwMode="auto">
          <a:xfrm>
            <a:off x="6084168" y="332656"/>
            <a:ext cx="2808312" cy="2590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9642"/>
                                        </p:tgtEl>
                                        <p:attrNameLst>
                                          <p:attrName>style.visibility</p:attrName>
                                        </p:attrNameLst>
                                      </p:cBhvr>
                                      <p:to>
                                        <p:strVal val="visible"/>
                                      </p:to>
                                    </p:set>
                                    <p:anim to="" calcmode="lin" valueType="num">
                                      <p:cBhvr>
                                        <p:cTn id="7" dur="1" fill="hold"/>
                                        <p:tgtEl>
                                          <p:spTgt spid="696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9634"/>
                                        </p:tgtEl>
                                        <p:attrNameLst>
                                          <p:attrName>style.visibility</p:attrName>
                                        </p:attrNameLst>
                                      </p:cBhvr>
                                      <p:to>
                                        <p:strVal val="visible"/>
                                      </p:to>
                                    </p:set>
                                    <p:anim to="" calcmode="lin" valueType="num">
                                      <p:cBhvr>
                                        <p:cTn id="17" dur="1" fill="hold"/>
                                        <p:tgtEl>
                                          <p:spTgt spid="6963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a:solidFill>
            <a:srgbClr val="FFFF00"/>
          </a:solidFill>
        </p:spPr>
        <p:txBody>
          <a:bodyPr/>
          <a:lstStyle/>
          <a:p>
            <a:pPr algn="ctr">
              <a:buNone/>
            </a:pPr>
            <a:r>
              <a:rPr lang="es-ES" sz="6000" b="1" dirty="0" smtClean="0">
                <a:latin typeface="Algerian" pitchFamily="82" charset="0"/>
              </a:rPr>
              <a:t>  </a:t>
            </a:r>
            <a:r>
              <a:rPr lang="es-ES" sz="4400" b="1" dirty="0" smtClean="0">
                <a:solidFill>
                  <a:srgbClr val="FF0000"/>
                </a:solidFill>
                <a:latin typeface="Algerian" pitchFamily="82" charset="0"/>
              </a:rPr>
              <a:t>Nuevos conversos tomarán el lugar de los que salgan</a:t>
            </a:r>
            <a:endParaRPr lang="es-ES" sz="4400" dirty="0" smtClean="0">
              <a:solidFill>
                <a:srgbClr val="FF0000"/>
              </a:solidFill>
              <a:latin typeface="Algerian" pitchFamily="82" charset="0"/>
            </a:endParaRPr>
          </a:p>
          <a:p>
            <a:endParaRPr lang="es-CO" dirty="0"/>
          </a:p>
        </p:txBody>
      </p:sp>
      <p:pic>
        <p:nvPicPr>
          <p:cNvPr id="70658" name="Picture 2" descr="http://t3.gstatic.com/images?q=tbn:ANd9GcRNEkXEuCYcMXISaV8Ce0Qvd76yjKEJN4eDXK095B9jZD138wlaWg"/>
          <p:cNvPicPr>
            <a:picLocks noChangeAspect="1" noChangeArrowheads="1"/>
          </p:cNvPicPr>
          <p:nvPr/>
        </p:nvPicPr>
        <p:blipFill>
          <a:blip r:embed="rId2" cstate="print"/>
          <a:srcRect/>
          <a:stretch>
            <a:fillRect/>
          </a:stretch>
        </p:blipFill>
        <p:spPr bwMode="auto">
          <a:xfrm>
            <a:off x="5148065" y="2348880"/>
            <a:ext cx="3672408" cy="2952327"/>
          </a:xfrm>
          <a:prstGeom prst="rect">
            <a:avLst/>
          </a:prstGeom>
          <a:noFill/>
        </p:spPr>
      </p:pic>
      <p:pic>
        <p:nvPicPr>
          <p:cNvPr id="70660" name="Picture 4" descr="http://t1.gstatic.com/images?q=tbn:ANd9GcTg29tA0ibiUmToxEfLPxXsnkeu64xSsaPtgi7-on8rD62dUVA3xg"/>
          <p:cNvPicPr>
            <a:picLocks noChangeAspect="1" noChangeArrowheads="1"/>
          </p:cNvPicPr>
          <p:nvPr/>
        </p:nvPicPr>
        <p:blipFill>
          <a:blip r:embed="rId3" cstate="print"/>
          <a:srcRect/>
          <a:stretch>
            <a:fillRect/>
          </a:stretch>
        </p:blipFill>
        <p:spPr bwMode="auto">
          <a:xfrm>
            <a:off x="395536" y="2348880"/>
            <a:ext cx="4536505" cy="2952328"/>
          </a:xfrm>
          <a:prstGeom prst="rect">
            <a:avLst/>
          </a:prstGeom>
          <a:noFill/>
        </p:spPr>
      </p:pic>
      <p:sp>
        <p:nvSpPr>
          <p:cNvPr id="6" name="5 Rectángulo"/>
          <p:cNvSpPr/>
          <p:nvPr/>
        </p:nvSpPr>
        <p:spPr>
          <a:xfrm>
            <a:off x="467544" y="5517231"/>
            <a:ext cx="8424936" cy="1015663"/>
          </a:xfrm>
          <a:prstGeom prst="rect">
            <a:avLst/>
          </a:prstGeom>
          <a:solidFill>
            <a:srgbClr val="00B0F0"/>
          </a:solidFill>
        </p:spPr>
        <p:txBody>
          <a:bodyPr wrap="square">
            <a:spAutoFit/>
          </a:bodyPr>
          <a:lstStyle/>
          <a:p>
            <a:pPr algn="ctr"/>
            <a:r>
              <a:rPr lang="es-ES" dirty="0" smtClean="0"/>
              <a:t> </a:t>
            </a:r>
            <a:r>
              <a:rPr lang="es-ES" sz="2000" dirty="0" smtClean="0"/>
              <a:t>Se repetirá la experiencia apostólica cuando “</a:t>
            </a:r>
            <a:r>
              <a:rPr lang="es-ES" sz="2000" b="1" dirty="0" smtClean="0"/>
              <a:t>se les unieron en ese día como tres mil personas</a:t>
            </a:r>
            <a:r>
              <a:rPr lang="es-ES" sz="2000" dirty="0" smtClean="0"/>
              <a:t>” </a:t>
            </a:r>
            <a:r>
              <a:rPr lang="es-ES" sz="2000" dirty="0" smtClean="0">
                <a:solidFill>
                  <a:srgbClr val="FF0000"/>
                </a:solidFill>
              </a:rPr>
              <a:t>(hech.2:41)</a:t>
            </a:r>
            <a:r>
              <a:rPr lang="es-ES" sz="2000" dirty="0" smtClean="0"/>
              <a:t>. Cuando ese tiempo llegue, estaremos a las puertas de la Canaán celestial, y será un indicio de que el tiempo no será más.</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0660"/>
                                        </p:tgtEl>
                                        <p:attrNameLst>
                                          <p:attrName>style.visibility</p:attrName>
                                        </p:attrNameLst>
                                      </p:cBhvr>
                                      <p:to>
                                        <p:strVal val="visible"/>
                                      </p:to>
                                    </p:set>
                                    <p:anim to="" calcmode="lin" valueType="num">
                                      <p:cBhvr>
                                        <p:cTn id="17" dur="1" fill="hold"/>
                                        <p:tgtEl>
                                          <p:spTgt spid="7066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0658"/>
                                        </p:tgtEl>
                                        <p:attrNameLst>
                                          <p:attrName>style.visibility</p:attrName>
                                        </p:attrNameLst>
                                      </p:cBhvr>
                                      <p:to>
                                        <p:strVal val="visible"/>
                                      </p:to>
                                    </p:set>
                                    <p:anim to="" calcmode="lin" valueType="num">
                                      <p:cBhvr>
                                        <p:cTn id="22" dur="1" fill="hold"/>
                                        <p:tgtEl>
                                          <p:spTgt spid="7065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2">
              <a:lumMod val="40000"/>
              <a:lumOff val="60000"/>
            </a:schemeClr>
          </a:solidFill>
        </p:spPr>
        <p:txBody>
          <a:bodyPr>
            <a:normAutofit lnSpcReduction="10000"/>
          </a:bodyPr>
          <a:lstStyle/>
          <a:p>
            <a:pPr>
              <a:buNone/>
            </a:pPr>
            <a:r>
              <a:rPr lang="es-ES" dirty="0" smtClean="0"/>
              <a:t/>
            </a:r>
            <a:br>
              <a:rPr lang="es-ES" dirty="0" smtClean="0"/>
            </a:br>
            <a:endParaRPr lang="es-ES" dirty="0" smtClean="0"/>
          </a:p>
          <a:p>
            <a:pPr algn="ctr">
              <a:buNone/>
            </a:pPr>
            <a:r>
              <a:rPr lang="es-ES" dirty="0" smtClean="0"/>
              <a:t>    En el zarandeo, algunos fueron dejados al lado del camino. </a:t>
            </a:r>
            <a:r>
              <a:rPr lang="es-ES" u="sng" dirty="0" smtClean="0">
                <a:solidFill>
                  <a:srgbClr val="0070C0"/>
                </a:solidFill>
              </a:rPr>
              <a:t>Los descuidados e indiferentes que no se unieron con quienes, apreciaban la victoria y la salvación lo bastante para perseverar en anhelarlas orando angustiosamente por ellas, no las obtuvieron, y quedaron rezagados en las tinieblas,</a:t>
            </a:r>
            <a:r>
              <a:rPr lang="es-ES" dirty="0" smtClean="0"/>
              <a:t> y sus sitios fueron ocupados en seguida por otros, que se unían a las filas de quienes habían aceptado la verdad.-PE 271 (1858). </a:t>
            </a:r>
            <a:br>
              <a:rPr lang="es-ES" dirty="0" smtClean="0"/>
            </a:br>
            <a:endParaRPr lang="es-E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4" name="Picture 8" descr="http://t2.gstatic.com/images?q=tbn:ANd9GcSaC6ocOOq0UOOVQJn5uCUKMUlGh9_bx8vMenDyHkkCmU6JEOWNpQ"/>
          <p:cNvPicPr>
            <a:picLocks noGrp="1" noChangeAspect="1" noChangeArrowheads="1"/>
          </p:cNvPicPr>
          <p:nvPr>
            <p:ph idx="1"/>
          </p:nvPr>
        </p:nvPicPr>
        <p:blipFill>
          <a:blip r:embed="rId2" cstate="print"/>
          <a:srcRect/>
          <a:stretch>
            <a:fillRect/>
          </a:stretch>
        </p:blipFill>
        <p:spPr bwMode="auto">
          <a:xfrm>
            <a:off x="1403648" y="4725144"/>
            <a:ext cx="1152128" cy="1257300"/>
          </a:xfrm>
          <a:prstGeom prst="rect">
            <a:avLst/>
          </a:prstGeom>
          <a:noFill/>
        </p:spPr>
      </p:pic>
      <p:pic>
        <p:nvPicPr>
          <p:cNvPr id="71682" name="Picture 2" descr="http://t3.gstatic.com/images?q=tbn:ANd9GcQ_a26lSTZ5b6uTEvw67LXO3FcZvjeyAQYpWhRDIoJKzrxnshxBSQ"/>
          <p:cNvPicPr>
            <a:picLocks noChangeAspect="1" noChangeArrowheads="1"/>
          </p:cNvPicPr>
          <p:nvPr/>
        </p:nvPicPr>
        <p:blipFill>
          <a:blip r:embed="rId3" cstate="print"/>
          <a:srcRect/>
          <a:stretch>
            <a:fillRect/>
          </a:stretch>
        </p:blipFill>
        <p:spPr bwMode="auto">
          <a:xfrm>
            <a:off x="2555776" y="3789040"/>
            <a:ext cx="1224136" cy="1152129"/>
          </a:xfrm>
          <a:prstGeom prst="rect">
            <a:avLst/>
          </a:prstGeom>
          <a:noFill/>
        </p:spPr>
      </p:pic>
      <p:pic>
        <p:nvPicPr>
          <p:cNvPr id="6" name="Picture 6" descr="http://t0.gstatic.com/images?q=tbn:ANd9GcT1i6xRgEktXT5Zmedd8a7ld8_o2q7kXk5-MrzNoUR7GHDHIo7C3A"/>
          <p:cNvPicPr>
            <a:picLocks noChangeAspect="1" noChangeArrowheads="1"/>
          </p:cNvPicPr>
          <p:nvPr/>
        </p:nvPicPr>
        <p:blipFill>
          <a:blip r:embed="rId4" cstate="print"/>
          <a:srcRect/>
          <a:stretch>
            <a:fillRect/>
          </a:stretch>
        </p:blipFill>
        <p:spPr bwMode="auto">
          <a:xfrm>
            <a:off x="3779912" y="2780928"/>
            <a:ext cx="1152128" cy="1271787"/>
          </a:xfrm>
          <a:prstGeom prst="rect">
            <a:avLst/>
          </a:prstGeom>
          <a:noFill/>
        </p:spPr>
      </p:pic>
      <p:pic>
        <p:nvPicPr>
          <p:cNvPr id="7" name="Picture 10" descr="http://t2.gstatic.com/images?q=tbn:ANd9GcTMTXNEfD5AjOqMxFZLZBOabyTk2VMbmm7q6PNv36qyTT7VMnWAGA"/>
          <p:cNvPicPr>
            <a:picLocks noChangeAspect="1" noChangeArrowheads="1"/>
          </p:cNvPicPr>
          <p:nvPr/>
        </p:nvPicPr>
        <p:blipFill>
          <a:blip r:embed="rId5" cstate="print"/>
          <a:srcRect/>
          <a:stretch>
            <a:fillRect/>
          </a:stretch>
        </p:blipFill>
        <p:spPr bwMode="auto">
          <a:xfrm>
            <a:off x="4932040" y="1628800"/>
            <a:ext cx="1296144" cy="1296144"/>
          </a:xfrm>
          <a:prstGeom prst="rect">
            <a:avLst/>
          </a:prstGeom>
          <a:noFill/>
        </p:spPr>
      </p:pic>
      <p:pic>
        <p:nvPicPr>
          <p:cNvPr id="8" name="Picture 4" descr="http://t0.gstatic.com/images?q=tbn:ANd9GcTo76iQuR93fYZW5eeR14MDIPckJH1QYck4quwhHADpSLBnVsO1eg"/>
          <p:cNvPicPr>
            <a:picLocks noChangeAspect="1" noChangeArrowheads="1"/>
          </p:cNvPicPr>
          <p:nvPr/>
        </p:nvPicPr>
        <p:blipFill>
          <a:blip r:embed="rId6" cstate="print"/>
          <a:srcRect/>
          <a:stretch>
            <a:fillRect/>
          </a:stretch>
        </p:blipFill>
        <p:spPr bwMode="auto">
          <a:xfrm>
            <a:off x="6228184" y="692696"/>
            <a:ext cx="1440160" cy="1343795"/>
          </a:xfrm>
          <a:prstGeom prst="rect">
            <a:avLst/>
          </a:prstGeom>
          <a:noFill/>
        </p:spPr>
      </p:pic>
      <p:pic>
        <p:nvPicPr>
          <p:cNvPr id="71684" name="Picture 4" descr="http://t3.gstatic.com/images?q=tbn:ANd9GcSZM6rmzo3UBmrC0pBpK5U0cEnxnELmCJkoe72q3fx8m8Xb5H6m"/>
          <p:cNvPicPr>
            <a:picLocks noChangeAspect="1" noChangeArrowheads="1"/>
          </p:cNvPicPr>
          <p:nvPr/>
        </p:nvPicPr>
        <p:blipFill>
          <a:blip r:embed="rId7" cstate="print"/>
          <a:srcRect/>
          <a:stretch>
            <a:fillRect/>
          </a:stretch>
        </p:blipFill>
        <p:spPr bwMode="auto">
          <a:xfrm>
            <a:off x="1" y="5301208"/>
            <a:ext cx="1403647" cy="1556792"/>
          </a:xfrm>
          <a:prstGeom prst="rect">
            <a:avLst/>
          </a:prstGeom>
          <a:noFill/>
        </p:spPr>
      </p:pic>
      <p:sp>
        <p:nvSpPr>
          <p:cNvPr id="71686" name="AutoShape 6" descr="data:image/jpg;base64,/9j/4AAQSkZJRgABAQAAAQABAAD/2wCEAAkGBhQSERUUExQVFRUWGCAYGRgYGBwYFxkcGBoXHBocGhscHyYeGBsjGRoXIC8hIycpLCwsFx8xNzAqNSYtLCkBCQoKDgwOGg8PGiwkHyQtLC0sLC8wLCwsLCwwLCosLC8yLCoqLSwsLy8sLCwsLCwsLCwsLCwsLCwsLCwsKSwsLP/AABEIAMMBAwMBIgACEQEDEQH/xAAcAAACAgMBAQAAAAAAAAAAAAAEBQMGAAECBwj/xABFEAACAQIEBAMECAMGAwkBAAABAhEDIQAEEjEFIkFRBhNhMnGBkRQjQlKhscHwB9HhM2JyktLxFSSCFkNTVGOTorLCZP/EABsBAAIDAQEBAAAAAAAAAAAAAAIDAQQFAAYH/8QANBEAAQMCBAMHBAEDBQAAAAAAAQACEQMhBBIxQVGB8BMiYXGRobEFwdHhMhQj8RUzQlKi/9oADAMBAAIRAxEAPwBvlOGIELOGbmgAMB0n7pwTSyVM7I/+df8ARGDaWWOmAPt3nYWODPLULFp741S9VQEuPDqQF1f/ADi3rZN8Q08nTOy1N/vr/ow0NMY7ppH8scHKCgKWRQ7JUn/GP9GCF4WvZv8AOP8ARg3Xja1ewxBJUIP/AIWo+y3+cf6MRnKqPsP/AJhH/wBMOEb9746CDEZiuSAoo3Rx/wBQ/wBGOlVPuv8A5x/ow5q5NSLgnrufzwDXyw+ypHrf9cE1wKg2XCPT7N/mH+nEmtOgb36h/pxAVxpcFlCCVLVphrQ5n+8BPx0YHy3AlJOoOoG5LgmPQaL4kZ8Qms5i50zMTG1/Q/DHQdiiBXdfJ5dV5TUY9OYD/wDMfPG8q6qeVao9Qy29Tyz+eNCvNQsDF5Fv546bJhnhFGneIsPjPU7X64g6XRJL4n8tamry3ZqgAZRUVSQAZa9O8kC3r0vinNxtRV8s5eqLhpFZR03P1EADbHq/HeEakBAAIEEGPn2m/Q3x5lxPJkHzNDag2wAB6iLwLib/AJ4ic9PuFSLOurLwPxMg5V8xoMBalQCPcwp33tMjvi65fNI6ggMJ6EjpboCPljyDI5XUdIuzA++AJG/WZgHqR6Y9J8KZg1FFhpiDpuEtKx3BEfE48h9SEVQwNuTc8FrYdstklNa+XRt1JPv/AKYDbKKt11z/AIhf/wCOJHzw1sDMgxfEsg4wH5Xk6TyV4AtUVNx2af8AEP8ATienUUSSpAA2LCSfQRiJssOmMoZe8zB29/b0N+mIaXg/4UHKUTAjUA172ImOv2cSqyRcGNtx/LESAiCTJi8mR6QP3tiGuk3Xpus4tsDjolhuYohsyo6G3qP5Y5rZleWxv6j0/u4g3ud4j+V/njVUAhZ9fzOLwwjzY/CYKTQUWayFRubTuOvw7DGBEK9Y63G4O218BNTJNup37WH6DEr5gWC3Ub9/8RHr+uFVaBaf0hNLgpGZdxPzE/8A1xsuL+1IExPr7scJDDlBtt2/3xtUCzO8fqMUgShHihmZyZk4zHZqeuMwmRxT83gl1KuGp2tzAfgcSDLmJBB+P7nC2kYp2+/8+XBmUqn1+Nhj6WWxovNgzqijQIEmD7v3GOmy7CZXa/Q7/r6Y7849sSpVMc0MPdGFyVMBCqMSBjHT8MSCjJ7fljVRI2M4MFAQukb92xMjRgTyzvjoIe3zwRQolq4H+2F1dj0+X9OuCvLB9MaOX/f7/dsS2AuQBy5O5H79MdDKdzbBRp+gxyaI6YZmKiEA4j8sckYIzFIAzMz+/iMQlMMFwoUFI3sSCev79JxDxKu1JVZWBYSCCnszNi0wZmw9fTBQpfv44A45xONVHQ66o5yFKkWNr6lM2mDBB9+Iyy4IpsuvCeerVqjDUdP2p5rdTLE/ZJt7u1l3G+J0ablJFQksGUe1TiI1KYN5EEW9cHcKRqFAmY1sRIEaAwgMZ7Nc+gFrkY8jzfHq9OuxqUx5i8tUvLS4PNMEKDMqALC/UnCqjWBxJ9kbAXCAvTPDWapGsXWVNJZJKalE+zeZ3kwATYC84suWynLapze8gkHp09LYoHgnPNUdnpHyjUIchTLalZo2JYiZF4Ji4G2PT8pk0qagRE81uhIiB6Ayfljw/wBYd2tYMG/2lbWE7jJKWvlXQz+IgjBtAsVBkfD547fgRAMMZG20fH99MT11CLtOkT+Ow92+MFmHcwkuEDzV01AdLqJKhIn9nBFIz+++FtV7wNiRsQN59n0IkelsYa5FyTBHS0k22G0Hp3BicMY7ZC5splmalo9r0m/Tb59fwxBTAUSD+h/fzwNVrldzpAYi97LZiYHNzQBFz22mP6VYaoIM78sd7gdAyTvcm4jGphazWP8A7jbdcUI7rbKDifGVVZmIMECCb9o77dIMd8LKXiX2Z1Df2tuk3i9ybjaMC8ayI8xnqmotLTIq011mmYJCupnkIDXjeDYSuCuMcFyqU6WirVpu8lWqOatJICFtSkghWYrdYOoyBAjHsqVfDNa2Lg79eccQPfEf2znEzB4J/k88GHr9odh/M7x2t3wQYBkyQen9cVjwqo06m1aPszyyNmiA3W1p9+LKuZpjeTbuehA2MdTGMf6lVoUzAMk+Wv2WphKjnsl4uitckCYX3xjapE3Jt17SMDvngPsCb7nbT7XSYHp94Yk+lTqEQYNo6yJHw39xGPNuc0klNIM6Lkv7sZiIZn+7jMV8/imckBk+G8o1H7UkD3HrhmMqBtjQXStvvfpjPpGPoxJcZXnoAXZEbx88bNT3DEb1LYiBv++vfHBqglE0toPw7/H44m5T2BwHqM7/ANcT0kkW93y/3wUKFN5PuxG9I+n79MaMjuD+fp+X7tjoPt0jHXULny++InttiZ3/AKe7uRiCqZ74Y0oComkneMYMdC/79+MJ+EYaEKjK409O0RiRcbqvboPXBLpQNWmQe/rFsK+JZIM5BGokT25rAAHpJ69JFsOTX7YV5nK6lOozBkQbEzsbbTHaO4wxpi5Ua2VI8RfxB8vWigVXVirXIUFWi53J1KdomJm+PP6fFCzM1RZYsWJ9WMm2y3PbF08Z8Lp5jMtU1GmG0qSVALMggsYJEsfWbCZM454Z4ToghgwaNtSKw6H7QuY/phDqgIk8NFaYA0Jp4NXS666YcaWblMSVGpFExqvG3UiZvHoi03PMIGk97SLG53AMifjbAnh+hRNOPLRW9nXpADSbC5IDXixvbFgoaQAARYRHaPT8MeH+o0RVqd+RC1cO+BZTik7C5GoGCAdiPX3EEYUVnJYo51GNxa36+/Bz5oi2r3x/PvhfnnaG0wCAXE7kD+906CPUn0xmYgtdAbPj114KyxpGqGEau4kqbzAswv0EgQe4xjk09Dg2KspM8thCu1pJ8wtfsfjjnM1lHXlWQfWJY+kKxIv1IsenaIeVTcmQy3AVoDKbX3WLmNp9VUQGajr8apjr9bLvK0RZWIgFwGCmTGtbRsGDOY6SZwXSyw9lAGYAFiY6ADUZ9k2HW8Y6ynB7lzALc0EiTNyFFjdryT1gQN2aFgNJWnf7E8/oR2xbo0D/AMhA5+nht+ClOeNtUhr8K7ckjpLRY9BtczY9PjhfXVamZCjmlWcl1EAKwKGII/8AE9SzmewttHhN5ax3PLaesH+X44F4f4WFJ2cVJLIq3Ww0knlGqAD2jcbmcaFKm9rSG24X/aruc0m6Xpk1EsW1iZB1gi0RBmLQJv3wQuRQMp0Mq/dvzDl31d9Ik+/ucMhSjUNC6tyUtIsJBG3QEfnjit7caggjaVk9xpPwv64qvobjrrdMD9kpGUKgTpABJ8uxa0hAX7GzMTG5AxrK5mJK2CrBnckeXJ9NRP4emJs64RGaSBeQQA3yBv3wFSy/9qbwJUSbkAjpYdC1hEAd70HFwNh1r6e3gnWOqlFRiBpaoBAAsDsImSRc7/HGY6RnIBSpCkAr9UWsQCL6hON4WWO3PXqpkeHXJTUaxKG/2rW9DiFluel8R1czCb7Nv8DiAZv1OPprWHZebLkUrbz+43xzr7YFNb9/v8sSISenyMYPLCGUalS2MLe+MBs4/f8AvjdN53/PHZVEopK8fucdpWj59cB+YO/7/XHRqyPT4DE5VEoo1gBvjYM+n4YFbv09/X3bY1qj+mJAUSiyY2+c45nECHqTiemD0xOi5dLTxDmTGJ9RxFWo6u89Mc111xCAYHvjnL5e8TYCT1sBO3XBL0Yjcfn+/wCeOFpns249mLA2kkkdT0/riamUtkrmzsvM/Fa1kquPOVUedJ1BVBJBUsZACHoTbuRitNkcxScHNPUVZAB5mR7FgFqLKOP8LGxtOLt4w8H5jO5guopUKZlV8x1ZidUXCBggMEiSYgyQTGBf4feE8zSr1KGZVVy70mLqWVxs5puhUkAq6sQwPKVYWJGKVStTtB2VxgMIHg2TWq4u1zE+zoJMqZPWf1HqPXOELTEX9oAzOoFiok6p5rAARuADjzPwxwCs7DWQwq6PMJXV9tHLl3OmRp7dSfQ+l5PJqiimjBgECBYBACwLGSCIi344x/qxFsok8PBXsILmUVVcCTsBtO/9cLOJ5wKNRIO5gCZARtYIkQoUyb7gbm2JqVCRYSepO0DphdV5g9PUZC33GrUrIhJ2tzr21GZm2PJB5c7MRZaRGyl80KoBJGiCW0zK1S1zIiAwX1NjpW0l5eoEDFhJDKABfmbYD1gavcQeuBMuup0k+0qgr1bU0gjoYsT/AI/lIxACc8yjMzD7IUsD7qhuCSJXSdjp0sDcxzRHv4dePqhJiysOTqD7RUt1uCfdA2ja2OMtn0DaUpuSZ9oQW+G5+PTC36SVUBSQREi1gJAjsLRH9074KocSYoVkBiN1IDem9gfTFulWBgcPCT1xSnUjBKafSgtypQnoZLH007DEbcXUGCHH/RhclR1M+a8nuQZ90kj4+/GLmARd6sA/ZfSB/Xe23uw/+pJsDHp9ig7Adf4TNs3toXUJIJEi4G4tEes4kzDffUqpFyTsTtt7XX9nC18+rpALQBvqUyLCSxgzt8+uBH5AHdjvpDMSUSbSwsQuoaZ2neBcS6s42aJnkPuff5Q9mBrb5XHHHplGMsRGk20i4IhT3vsMC5WmUVmYQzAiGOrQFdZRRyloABseiybAY7qZQNW1NqLI4VgTZSApEyIVYIYBYXY3iMRZah5mptbksjBC0A04YcoUABCHAm149ZNDM3MbX8tzz9U7YBQhUHtKQewIXSOixHQQJ6xPXGYEavRJJqVmRiTKhGIW5hZCm6iAfUHGsAadU7/+T+E8ZfH3R9amVp3H2uv+E4H+kmw0qQPT9n/bD3SdFx1uBcbHEdPh6fd/P9Dj6Q2oBqF5YsOyVUq87QPTf85PxwZl8wRuAf1/dsEHhizOmPQH57/rgZqIDWdfy2+fY4PM1yGCFNWrSOkdRyz8pn5iMRuREixHTce8dvh8MCZnT0bUR1At+N/9sc0nODDLIC5EzN5/KPxx15sdR8sQF47fyxgqHpvgoUKVWEkG0j4fv54x2K7xfsfy7nG0ViIkYmXKnq3vAA/cYgwuhR0zJwWqYiFEyDMjrP774JS+AcUYCwIB6nGVD2xuP3+9scvgAiUNU4FzUBbt8zAvbEuZYzbf9xhaOIkNa247T7pH4i/zxFV4Y2SuZcpV4oaoCrU2dGidQKjUVALaWXmDgET1gi8agIOEeMaisxqaC8ypKgDm0jl0mYcBSVIJm9hfFszWRp16S0iRDnXSqaQzU6mokggRBB1qYN5IO4x51nOBVvpDIFCseQgMG1b6XphY1SbgnrIIGkgZlA0qrDTeFccCDmBVlzr0aFZKqE+TXDI9HUSaZ9oPS3CCWnoBp5SNg/4dkFUoULBSDAYXJIkTO/pFoPwwhHBXZaVLTzpTZy7QTzvq0wBtZr/ecnvNno1dFNdRCvABg6r9CANpHcwJ3N8UcVTaWNvLvngbK1Se4WFgt1mKhmgmdifs9jHYD88LPKOpahPKnJAGokTIVABcz0G2/TDds22+lh6ezb1Y/lF8QUH3UWMzvAHr8SBY9O+PK1GZHi9r261WiCSNElyOc0+TVVpDI3uRkVVEjUVAnWd23m8QSKTaqRGllZ/LH+FHLPLdA5FLa12AwLxWh5KEO3K1RyIUu31tOoXIVmE3GlVG4afaJOMqUiXqN9ytCwpLBUpPT+rHcIGte8SOYTcIbqBMTHn6/tBJR2QrR5jMRqZizj7KKirAk20U0ZASdiT1JJO85SplA2mesCBvymwA67RIwrzlWmrwQfLpVC1Sd4ZkfU2xhG8tmWNkfquOM7xH61hAFOgxJ+0XqLcknaEYFgpPM1NSTtpnsS92abHXTwiOvBRmiybZmp0tYARGxgEj4SB+HTHNM3hkIIt7Vh8In4f74E4XULBbQ6FQ43jUBURyeupGuSLsrHrifh2Y+srUyZ8sqAZ6Q2/eAUU23BGEGi7O+dvhMFQZQiGpLouq6OZCJkMOZXS/WA0g7EemFNE1ATl6jMf/AA3a5EaCCCd1lqVRZ/8AUS4sM+mKM44BlajeX6CuqhTp7hiopserBD0vPxqstM0nMmKflqF9svX2IvsoljcEMEuMXGscxxYNCPfh19ykk5rnVQcP4iVdEGkGoAvlspk6VIVQ4nSEliDF1NNJkypNLNLTquUblcazyAoSjQ5S5m5C6gIsYmBAXCqTsTTptoSgABpvqZiZu4PtBWZiQZFRbQIDHgWVasHrtZnA0GNIKiAGC9PSOgB6zg6hAMi5H3k9X5KCOuuvNMuGUqiUUUVA0Lc+3zG78waCNWrGYL5fvH5/0OMwQeYtPr+kgoIVB5c3sRNvT8sQ0c8sXMGwjf4+6Z+WIBXikdhLfp+GBqldSAD07G9997dB7+4x7MU5WOXwisznze6jfofwnp+OAahaSSvxibdJi/zj8MR5VmYyJvAsLnptJFj37YeDh4ppOoW9oyAN/lhstp2QQXXSgUibQF9cEJkD3+GDeWx1pEwbgz06H9zjQz9MA6Yb0AN9xEwRuOk441DspDQhmyR9Pd1xiZI/v+uJanFOnl/Oov8A+QbYgq5tn/sxHeSCp2sbfl6fCA5xUEBFJSjYY6X5YGo5nlWYJ63t12O/bfBFTcT+uOlSuoxy1QDvOOtQj0/fvxo4iVKjXM32Me+cFUaoYevb92wFXba3z/c41TzcCFFz+9umJIkWXAqaqJJ7T6+7C7P5Qz13/f8AthglQzLaR0EmOm8x+5xFXylRzIUQR3B29R19Iwp7hEFSG7rjKtEMSAqA7sLEyNgJJYd5mFtAOF806bhqmgP7KzJqSWZiOxlmY2H2iT3w0q8JqMukqs82kWN4kGdkMwpO5B+da4nwF6I82ursxmF6XgEEzaFElR7QO4m2cGNqON/RWpLQrVkl86nqpvAJ3UAvaJBnlQ9LifdY4mzPDKNjOioGLBwWjWy6QakEFiOUd7RIGKfwHiILaBUdZMgnTpEESYHKNotMCL4tBzBY30wOpHX0gT+OK1SiWE5OSs0iHC6T0atdapo5jSXgMCDyEMWhgfacHSYJvNjeJdfRwpVkBHdagutj13/T54T8fpUlIzBqGmaaaNatBZSWaAQZ1aib9ieuNeG+JmujQjVCIApyE1rJGobcwO4nYg3Ixl1cK2p/c3+PKP2rjahiBommdZW0mCQTHLUgLAtEXkyRIusjbfFZoVBUkaW1eSacFpWKQIqK6kx5hU6CwAaRMGdOLNlaaVUJCOrksYdonRIM9lJn1B9MLeLcOYKlYKGZGOsLOoiADMXJTSNr6WP3SMV6QqUnw/Q+3nZES0i2qXOihKbEsoLqrsGIVbNS0sRqGkrcq2qS2xXTOq1ZwnlFFADB6knnLo2kBxPsEAEAAkSrH2xjVTh1UUHlT5diQSLlGVTKi45ZnYEINoGMy1IVarCY1UjJa8sVQOzRBJZmYWiJBFxi2KgLTJFpQEXTjxE7U3NWm2hnBpMYBNjqUgGxcBWAJEAGTIUKyUu9PTUFUB3QkugBLMahaoYaBTAlAZFi2mLEqy8RUwwVpLEmPa9kGXhNtILBJIuQom0yLx/LoKaMpvUCyo5RCUjsN51Nc9ZSdhhVFwLQNdVxEFa+gFaeWqkhqfnF6hmApGY1mdyGIiEuSRpvviR/PzDhgqSnNIJWmIMUlLGSai3c2HsodImD1x72AQZd5CRpCrqYEulMC7uxCmoZtrvJjDjI5LyjyEkFrqZN9IVmS0ySASCYPpAxFaswQRvpPL2+VzQVPwThQoUyHJdmYuxNtbEAbGeUABQCZsSdzgqrxSmmoFrhQQNiASAu2wnad4O+CH7bfp+7/LHnmd4PWNd41T5bapJF9SkGDYLa3Xp9nD8Dh24h8OVPEVCwWV31A3BN72Wd9+m843inZahmyo00mYCRKssGCQY5u4IxmNX/AE9wsHKj/UeCs2Yr0QlvvCwHodwdrYAqU6e8EKfUg9LRIi0/LGVIanaZ1AmxI26mJA9cAMxO52+Qn+eNpghKKYVuOLRps5VERd3qsQBvEmdz0WZ9Dhbk/GNHN6hSC12VWJ+qqjlUS5UuAogEGJB26kT5X/EPi71c89EtFOg5pID7IiA1QjuzSxO8QNgBix+HsqGpO1F3FNAKaSxphmVtXmKoOsHXpcsCdJdbnZaT65BkBXKWHzwCdfurjSzoYXJUEC4AjtF949P6YMoozLaSOhuSQIEBALiPlBxWTxtVQ1K7qvNBaN20giVUWqNcwBDQxkQyq2ynFRpWpSZXUkrsyyQAdiFI5bhr7dsWmV6dQDKbnZIqUH0nODhontHhrmS7enqT0JN5te845bhM/an3z/S2IctxQvYnTNhqaFP67dAMGHNtaIJ6jcbb6xsAbSRBwfeBSrKFMq8AMzRHs6uURt07Ra3rfHfkIgJ1EkdbfLEorz2HoDO99z+uOWqKRq1IPfB6xsDv7vyxEroXB4giwDqneWA/nglc9S+6D1NyffH8sB5rKVI9rV/d0iB7us9LdMAO5W2kT2iDicjXLpITgvSfZghk+3IB2i+wO+OatBqYkwB3BHX+eELZzcGzDaDttuCt7e7EmX4vVUaRWamo7U1qR2MEGCf54k03AW69FII3TjzZ3Yg/027/AL2wVTrBRzBuhBEnY7khgRfrhaueLQCwqsblhT0QAbyFMgx2F97DAHiHxKMoEVlbVVYCkdJfUebUtvZcfVgCb+aCOsVqhAF0bQSbK0vxPQuueQETrM2NhDCPxmJG4OMyvEFrq9InUmn2pnlJOl5t1B9RBkYSV8+9F38s2JMERb0BMi204M4fxVNJIWNHM6BQC2uxIk6SJkkdRt1wl+HgZgExtSTCR5rwzUpVFfUGvcpJOogyI2AjYG/QYJpuQg8zc9PWO/eOg+PbDakpjl1GmQRe7CPsNex6+6O2BuI8MDQVkW7/AJDoNviMAXh/debceKICP4oBxqtUVGS4am11Zbe0DtEWO4OxwDw7gxph2YKqLzGox0BwtySLRTWYm02AYmwfrlVorqca23Ci4n1+8esmw/OvcRz9Sq0mSBeAbW29Ses+nQYWaHaf7eiNtUs1RmXzS1ixFxOku1i+kA3XZd50WImSATBsdKyguNUAEyTq5RG/3vf8cV3gWWB52A0rfa+r3dxEk3MwPXBedzbPDpJFM81OSpPUGBdrDVbohB7YyK2FLajoHmr7awc0BNPMWprQdRAJETqBBEMNxfcR78K6XAozB0wKYprYrLTBQhWO0qhJMk8+0wQBS4kwQSxJJkkwTbr2mTMiBy+uHGT4pNLWXLQSeaO3yNz1/HFJtGs25YQDvtdMe5mgK44lwoVohzpEHSBAIPtEyJuthHb1wPxXgwrsrgwZCkRupeTvEQGciAZn3RqvxouZZ9RHshbAe6LDbeJP5bo8S19TM3kTb39etsNbgsQ0g3yiwt5cfbVLNenHj5qTJcH/AOYas4LEuSigWEWWY3KiyjYaQTeIsTpp0hZHNuNvQbWBPUGxA6E4rmSzxNlJkmQQZkixGq/Lvc2lRNtrDlHLLzgr6EQbEg/D8xHWcWKmDfhoc8gny6390gVhVs0Qgs7xJUI8whfvDci9nHdbb9PWwHGdyBcM/L7JlpksOW4NtlUGIxNmKS6oK7SBIse4vPSDGxDbXOOaTjSwBLEKTckAXGwtEHYdPXDgIIqU7HdJO4cglzlNRADADaJIxvA1bhgLEkMCTJCi172v13xvGj23GVWyBAZYHy4E+2BA62t+OBcjn6VYsKTBygJYBXhgpAOmpGhiN4B9m8nG14lT0tTU66qHU1JZkytln7xUgmJ0LLGIOK3keH6apy+XqpUTJ1ZdH001p2h6jQCKqADyWfcNJIAacXa9ct/he6KhSa/+RiyV/wASPCLvVbN0RrlQayC7qVAU1APtIQFJiSpJm0HHHhfK1KGXUuocF9ZCOpekrBRqME2ZZBV9MfeAYjG/E38SGptVo5R0dXUDzRrlG0lX8oloJuwFQrNyR3xQeHcUehVWrSOh0IKkW26eoOxHUEjFGuztJiyuYer2MHW3krzxfP06qvSTXNRkMCnzeYrBQWBuwhqoAEmY72uXBM3WZGyHlIoo6WCF6aumlOg1Q9UupLATJrMGZQAT5ovF6OZfzCwyeYkHWin6MxB9oqgL0G2MoGU9l3xc8hwZ/MpmaSBVDirRCvuWEIVdkfmDDeInUvTFdrKjHNDL3V11SlXzOqWt156KxUEDgncTFiIKnrYEHp1I9++Cw0dfdM/l09+Aq/FKVOKbMy6hqDIoKiTpEhRYG8BRHL9kLjHoFSYUGCYgzNyLWM7RIMNGPQ06rXktm4WC+k5gDiLHRHtXbv8Ajjfn9QYI6iJHzn5m+EWcz7IyAo+jSzOVksNIlVBYNpDR7UH02MHn2VIdXsJ082kkSOY2IINipKm9+p41GZ8h1Q5HZc2yNfOGAfNiCdpEdbwIM+vb5hVc6ihnZyFF2ckBb9SzEb9BuT0xFUm2r87/ADxVPH/Ca9alS8lHdULs6reIVSHI3ICrUExa/wB7BPORpIQtEmFZ6fE1qAeUwcNABBDA3j4fmL7YpmY/iNGY0aPqAxVmBPmGJGsCdFtwkXFieoJ8J1TT4eatTUKVKp7Z6KTS1rpBkEOzFbgsWba+Kb4l4jQrVzUoU2pgzq1MCWYk80KISREgE3k2mBUq4g5RFj1+E9lLvEahetHOMrEBoINiDbuCp7GxB6g4hrcdZ8xQRkVhRcZo3YQUDrSUNJkvLGDYAA9cULKePK5ISll6UmAiU1c6QOirqOqBtP44t/AsjW0vUzJVKlVy+gmHXUFsQJKiFWFn3gQCZfUFYBjdbSVzW5DLla6VajWIVCyPPNq06YKqZGplLAMdBgSGFxBBPVSg9JgVAHUFYYHodxf1BHWO+F+XydQwKZLAHUSNx03PMsdLb+/DJMm7WeWC3Mkah3kDYdzFumGuGXeyWjMhxAtOoEEfaiFJA5QdI+EwSLfA1eIVFBJplhH2XU2F+Ze3SfX0wqfMoAAI2tf+Zn4zJ74GqVdMGXB3FyIPpHXf5+oxVNIOMpgeQivpJqySFFIsRqNRVF5P2m5xEGxbpgWvkUU8pNQdYbTHvMSbbwBvbvjPNpsZZmBAvqAYjeQpkGJMxE3PvxFnlqNQq+Qwer5beVHLNT7I0sBLRJWJUtpHvblDBayHNKNVw9MKoKgWG4gSZ0nqTsZn7VzJJhrswWEC2vNxBBERBmZi/wDPFY8O+IqtZmWoOdFGoinoj7JWpq5/MRhYGVKgixE4b15VTUqNoRRqLudKgAbg9SdrSSSAMBh2Mc0uTK2ZhylTeTW6uF9I9bzceuGVJyaaqwkmZG9p66esdbfDCrK1dYFQMfLIBpwwK1FKDTUKxKgS4Ckzqu10Awe9SFHzOBqMFXLAtK4EtmSuP+GUxHQ/3SY/Pe234Y3T0qToEzEkXmDad/XGK/b5Tb+WJkpk3Om/b192G1WAMICUHGUGnEnRoXlg7EA9dQkHcfpGGeQ4nUYkk33Ha0SI6iP17TiCkJqMD2U9CQeYixBFxqv6H4H5XLo2oQQRBMC3NMRaL6TbpGwkTzsj2DMEIzB1lNVzAexiDdTuZHSfQzHyuDjKLE6u+kyB1uL+/AtWhTUQzMIOpQBzRI6duh29MS0syCHY6oCk/ZYkSOqnSN+v43OKTsPH8dE4VOKnXNECJ/HG8R0+KJHtafQS8f8AVAk9/XvvjMJ7Kp/069VOZvFefpxmma9ceVqZCrUmSDqqZfLVaoqVIbS8SIJ1QFHUyfH2zTc3Meb2r+1sb973v1x6Vwfg7LxKlRq0zpbNqEAfWBRek4pMrq3Mq04gz9n4Y80zuWNOo6HdGKn/AKSR+mDmTdO/iIGihJxrGYzBoFtTj0j+GVeoMvmiDNOnD6CJVn8uqSUi6VdCTI9pQyncEebDHo/8Os665bNhTACKg/xVnGskGQxFKlA7R78ASW94bXTGNz93jZO8vlqRzDNZqPmjSVGpXasx8tQPtKX1WG6pHWcMMlUpqhqq4Va9V4VnAlpZVcE3BqeVUOklYCKIsoxXeMvOXp0k0gvnKKCRKytNtxFwoqUhF92HXEtHj6U8nVdVJNGs9Onyrys9Sq9N4J5RpqVFN7wR2OIwrw0F41Jnn0VYxYc9+SbARyifcqPxvUzDPWNJ2RMk1ItSGpKksinzy1i0O2mN0DA2kkxeCfEzVFemaFV6s6/OoJzLOkLrFMSoDD2hJJcyO6rJ1kr5KqtR9DrDrVhiEGrS1Kqyhqjq406Z1XAHKBhf4V4mtBM28oG8jSgaCWL1aalQDuDTZyR2EwYjBB+ZxcVXy5WgBejcazVRDVRVChERhWlZksxNKGkIWRGioRYKxNiIr3i/jrA06CsvPSD1CnLTqawrgISdXlQTYxJsRy24zfHadXKVszTQ06gNGmy6qnlkBWRdJJbUUAWDqVjLmIxvgNU5/LmiyU6Wy5dlohaQdCjFKlXmqNqDPy7anBkEjFhuKh8u0SxQMQBdU8ZXXUVWYU6bfaCkj7USqiWMz7gfhhTiz8B8OtmXLE+WqUnrhiGZmWnqgqs3GsaSZFgd4wv8PcFTMOFeqKQLU1kiZ8yoqmAPuqS3w9cDiSwuzNKZTa7SEz/h7mVp1Mw71FpqKG7GAZqU7WliSAeUAz7px6HwnjQqJqoOrLOnlEkH7sMAyyD2gzbY48wyvhJ6+Yr0MuVdqTMFllXzArFeVidOqBqibgGNr+hfw/4DWytKua9LydRQQ5h+VWDEjcK2qxkA3gWwdCvl7kWSatOe8rF9ILiKht2gG/43O3YY3V4oJUFZA22BEG156GfwwBXzN7QAdrXt+WAKeaDbGY7bfueuLjWhxukGwTTM5nXYCmOvSfTaflOOUJUREz8R7iD+uI8kRIEggkCNVyZ2C/aMAnawB9JF8V5kpkaz0CFqLp9lvrFploqMBvYaRIJgMTboTnBoM7IQJNkwLkkLognsukm/YjvgPjXGfLNCiHKLWq+U1RfaCBdVVlYXU81MSItquJOEng3xVWzC1fNqF3SGF7ANpptYCBKwC5MyAAOYlhvFnCWzFSiswi5bMVZ/vUy5Iv0JSkLT7WKr356eceXP/CblyPylOuBZij5GX0U4SpqGmSSjAVKoTUTqgMraGuYqsd2GBcj4SFTQc1mmr0l5koiVsxLDznsSRqjl7DmFsVj+HfEvrloPUSnT1rXVqjaVVqRDMAdpemGSOp09sXfg7L9Fo6mK8gke0JlvZIB33kdwdjhdIMeYITKmZuicKyAQugKosqAAKOyqLDtH++JMxXGqFVzA7Wt++2FSZgWh29AQY9BJsenfEpzTgCNbAz1VF7TJtvI9MWyWi6RkJTJFfcLB9T+gFsbzFdwB36wbne+4+NsIDxoXmlcG8ETvAkG4B6HY4YU6kgcpXvtHp6jEZg8ELjTLdVLxXPih/wAxBZERlrKt38ssrU6igkB2pPMrI5arQbGFHhjxE2czGZqDly9MCmmqFchqgqKat9J0KlViTsKhBPXBnGa5XKZogElcs8CJU6hoa8n2UZm2voPbFY8EkU+FZ13TVTlyQbawKIXTP+NqY9NRi5xT/gQOF+aZEtPIK58P4ma9PzRManSSxYHy3ZNSk7o0SPiL4mzefFKjWquFhKRbmJgkFQoOkFlliotfmEYqHgrNN/ydKEVBl8xWMEl6jGqULHYKQEEDmsG2LWa+OKbDJV4ZdIXmVTLE6lC6jMKqltrks1404b2v9qd0IZ/cyov6XsVGtSAQw0kMCJBEiYIPWMbxR+K+PatCqaWXWg1KmqqpeirmyLqAY3ZA0hSfshd8Zif6tgsR8IhRfsrE/hvWuWUPWRKVUlnJC1EpeW1RVUgTKtrUEixqoO4HkvFM41ao1V2LPUJZixkknuepx6/wSjVy30CnrLLnKlN66vDGFV2KAH2VCaRG3L8MeO1UkE9rjbb9xjMpva67VedJEIfGYzGYeqyzFn8EcRP0ill2P1dapoaLGaqmkpn+7q/Fu+Kvg7gufahXpVVs1N1cf9JBwJuiaSDIVy8Zy1ZKVMEGa2bZWRk0lzMaWWSAlEQYg642vgTwjUpeVVpVmYCoNJCjmLa6ZphSeVW1KZZoAEm+2LnxrgppuK9PRUcaQhNSpUqim8iNNQsatmC2nTdrXOKJk+OulVlJUhXd6YCBgHqMNTBYKvYAQ3QQDilTfLco1bbmNVo02uPekd6R7dQvTOE+FsqaFbLoXovUpGmyVWUpqIbyw0jWpFWHV4g6Z3MDxJaMtG/uvJ9O+PSvCGVd8zlKiVSaSVB5knUIpgMdEmSSsBrDSaidXAxGnAEyrZgeYG1VvKK6AkFNZYJBPLqZRAjpizhWFzgxx1SMQ3siYvHp1dUx8vWAoUjZGJemrHl1VAoM9AxATsQGU2kYtvh7gTEVadCoaT6dSOzaKfmq1PYzKyJAJBg6LjfDPK1ajUTpYRlVepSRqIek3mir5gqSIH1YfSx2C6e0rsrxStTq+YhUOhBQaR5SkqwJCdQAWAkmLnc4VjD2VTJsE3CjOwum/XgiMtRKV6HDatSodWVqLUggmlVrk1THdPq0BkkQ7G04r9fJrleFpUZR5+abln/u6YAYlR94rpv92qPjaKn8QhrXz0y1d0RyKiSj0xpZSoLdWUnkBi4sDip8e4+c1Uer5S+VTpeTTSGKJqVoaYA1CCRIHsr0XEtJqQI8VxHZgkHwt1yVTDY9N/h9ni+TemWnRXU85JCI9Kp7INvapz0AttJIS1vBVI01ZKjqfLDGyurMUDEj2SqySIviwcIzC5U5mjTAXQlJvLg1WLakSqzEga9WtSCogoZESZsU3gkRsqdVpAuFmcz+s6KanQPa3YtcgjpcxsJtvp2xr6edWkAKBdmYkgAA3sBa0b/PDCpVBXUQkMmpidaohqNZVd15zoCrKkrrcA29pTmcj9HoVGVXuPKd3Ur5QdkBVRUpprYpr2uQSTGkDF0YjKICrGmDcp/w0j6Y2XcgEUHKBpgVEJDsBbngPDHZVMAYrniPxiMr9VTQGqUBJYcieYsgafttoYGDyiQCGuMNOH8T05upWqqKk5MA+SC4VqtwtVmgU3dVJMkD6wx0xRv4gZdlzralZdVOkw1KUP8AZUxs191In06bBTqzpMb9FG2mLSu+A+N3okLWXzqUi1lqLClQUcDopI0tKmehvi/Zji1OpkamboeZNKnUgjkakxNFNLhSdIfUGAm/lEiInHjM4uHg58utOomZqV6SZhTTnT9Sw1LD6uj02BMEEEEiVm62vOUs2KJzQDm3Vay2aPmFydROqSbklgQSfW5OPYeBk0MnR87TPlLADqgb6pHjVUYKhRNOpiYBKwDIGPGTSl9KHVeAYifWOlr+mLcniGoayOoMACnTUewV06WprImXElm6ljY7E6DXXLbbI3AOABVrpcSqktqWjBZgieWVXSx5PrhFRamwDHlABnc4K/4nSA1oY8twKiVKYSoyuE1A9A6eYHBEq2kxYnAGWztFwzBa6lVMro06IUB+QrpIGgeyZlTspMMB4SSkqnOV6YgMAktVUlo16BNLTNpCl5m5IjFQ13UCRVdM+s+SY9lN7QWAhH5yhRBZ3OjQGMadLqtMnUQqgkxBPuF9sLqr1CqHL1nKOWbVmDQVFAqOg5jLs3ITAU7iTgnLcO4cBBLNJJggCNW4RkGtB6Bup64IzPA8qLouXSdmq5WtWZrD7VSolMn0CkYF31Ck7SfRLDCERQqCrTKPXR9dN6ZAYBx5lJ0iNpEgAzf3GTU+C8PJ4KaVU/RzUZyGqjSDzUKgsxEhlXpNhIBxYcnVqU6i6PoBQEk6cuiPIBNMqBUOo6gpIExfoMDLSqOrFa1Sm7kVHdXZWeJLBiu+osPQaVEQDJHFhzS/aFApX5yh/DeUTL1cuEzFKqadB6Qem6tDvmy45FYvGgzMQZ3xHnsgzZTN0KVGszAPoATUf7bLxqgLDE06raQv/eWm5w34bXq01ivorhTYivUWo4k31OjPTMG4VkW0zfBmXzeqowo5Ly6flmWDKF9pALEy/X7K/HFR+NGTuFpjaUTafekqkt4cqmDTyGYdYHNVUK5MDVImw1THpGMxc3yEmeQT0JUH8MZin/qNV1+zPr+k/s4tPXqg8/4govmMjUo6qy0a9Ranl0qjMmumFEDSDNiBEgaSceIuy8x3J2HQT1/kMfRmZzP1P9o7FSYGsn7DdOq22P64+ecnkWrsKdOJCM5kwIpozsZ9FUxh+BqtfmDREfkngFDxlueCX4zGEY1jVVRZjtRjgYvmV4F9L4Ojos1stUZRHtOjGpUdP72kAOPe46jHKRqnpzIrcD81tAqwlEPpGsnzdGnVEgmmrzfZj0OKseFinSfNU3H1NVUVywVajQCvlL7TEOrc1l0rPfBnAuCM2QqKbfSGDpeP7EkK17QzNUX10z0w1XhqB6BjUtGVgwupWTSQxGojvAJuxCxMimSxrzG5v5wOvOVrUcLVNPMOXrCuacJaifNoqlNK9UuqFT5UmnTAKxBRqrjVo1EEIIkxFW4hmmaqRUcVPL1jlXQrESGOmSBA8tdzA6mZxmQzT0mUrD3kpUhqTkXIZWlVmPaA5TFrYNzOVyy1aZBqU0zFImmwWVpN5wRkdCdcA+0NRKGNMqBh2BqMZUNSodoFtOJnVLx2DrNAptuLwpuBUvMy+Yy6uy1+bMUSWKr9UwLoT2dWJYe8xiv53LhHdQQwUkAqeUj0npGHWRzdTKVK1RkXXQoOCDc06jNTFNwexZtP95WiN4Q04IEG209bH8+uK/1XJ2oewyDwSsCHBplAeOsutM0joplquVoQ6xBKDTUYR9rVT0H3GbnD3hHhWkeEmoRV82ojOCrsqkGoEAKg6XXSrEyNp7Yl4hw76XwVQqjzstm1RQButcIoHoNVSmJ/9Nepw64pSp0KKUlJUL9VqIGoU8tT8xmg+0Cy0z8dNtsKq1COzDTqZ5DVSLktKWVMiXapVvoDikVBuwdpJKzpVUBpUxsZrXIiBlTwutdzXasv11CkGQ06ixopU0JRlUrC1KZBGkQV0wJxNwvMebkNcFQyMwWZ0rRqqBLd5p1Ga8k1WN9VjsvsqmSulhKhm0lK1aQx21DUpkdHIP3sIr13tpuLbQY+FIvBKU0/ClcVPM10a525K6K4NiCFzFIKGBEyhViSTMknGzwDNl6baWplVKt/y1SqGLG5DUJKqBGhA0JBgicWNWpn2kUgf3bwNzqLahfseknEFTL5dtkqBvQK/WLwZAuL7XEHFRv1SsQNOX7lQ6iOv1CH4V4KWmn1pYry6gMpXphtBGjWPMOtQZMaIJgkwL0n+LNZTUywUhgKTnXfU01qk6iSTZg29xJnF/Sqq/2eZqiTBA1IB1AgtAEztbpaL+dfxZzJfOU5JbTl0EkkzLVDuSSd++NDC4o1nQft+AlObFlR8XzxRwgUOH0SHqqW8oGiUHl89M1CwqbljZmHQvGwGKHGPRuO0nzPDOHhdRepUVSJYxOqjRIB5YbQ+3UEHpjScbcx8FI0KUDgiUstlmZGFSpSasWMiz1GWmQPtKEpmO5qbGILLwdlKNWsUqlLMGfSurzlVgSgIg0w0AGbGYAvY/8AiLSSk9FF0aTTNNWViyt5LKFksfaNNhK9OWN8Uo0Cx5JLQSIvsCSYmQIBJPQA4v4ciphZBiZ69IRBqdeG+J0jnUqVlSmhvbUKauASjOJYmnrjUogX2gEG35rieWrsWDUWKJDPSqBKawTCgVYBdiGsgIYmSeuBqHCMp5kikKQqIKyaqfmaQ1NWIVKupG0HmK3OmpqvpjEGcK0WLNkadUjmd1yVJEKsv1ZlnempJBny10stwTvjDeGYi9Qm3Xz8K1VZkjJuPdM6fDMu0AuFYkDTqRnkgH2VQkcp1XtA3xLkvD9N11U1z6k//wATEA9tSwDNrzF5J7A8Dzia9VGolOr5bf2VI0HqK6xoRKdFNYDLIGpiCQQZAw+4Nn8pVvUpnMsBzFqtV3UgANqo1qgkSYlRF4wr+noi1ylEuQ//AApsu81BVYEGFLJTIO0PDOA0SQsmZBGxGE3EeKZpGVaVJUEiGaKpe233FFjK7+qna7vUyzIRSy03Hs0TRIjdgyAQ5uLkx7icLMvmUBdaTAlbsgdC4B+8KdtNiBNwQATcSisalBpFMAt4b/CloBMlK8pns2RNTh1W0EmmH9JhHnUIP2SYnB9HiLvrX6HmKemmSIrUkJmBdLQSPvN8JxNTIIs6iTHcz90jVI64LytRjqBam3IbEMp3XtePUem2MhuJAdIYBzI/CeW+Kp//AGWdbJkcyF6ApkSRO45kY7zucaxZKmXSTZB6S5/EjGYePqVbgOuaDsQq/nfG2YVaop5anUAzDUwQHcsIeGhWBJIgjptiqeHOD16P0gnK1m15apTVnBoqqujS3Mp1OVWFUbkkdset8LygrUKbpSSW0VHhRrJZdUswvN7E3wf9DqghlatYiQ2o+trfG/ztizW+oCk9zabJE+OxXCiSLlfMLY5w/wCMeFsyteqq5avAqOB9U5sGMXjtgL/s1mv/AC1f/wBp/wDTj0IMiVRKXA49d8B0vLymUIIl6+sX6mvRpgW2OlWPunHmg8NZr/y1f/2n/wBOPUeBcDehl8sfJq/V5hS31bhiNNOoTBHRjUAnsBhGIqZKZtMgj1TqDMzhfS6beL8zSqMlVLaS1OopgFVVm0GBbQVLwRbkjeRhCt+Xcr87WmNz0w04r4XzCySVYLyqiK9TzSWhixCwgCja55sLv+GVoCNQqkidPI7bExdbCLCSehj1z4dqvUYWowUwAdEMdSMpBIMyp5YDi4B1csMNXK3KY3GLJk+GqaVPNVVNKlReqQ3llAF8ouSEJqF1SqliZmdNwowqXI16dVKopOBT5h9U9SSFYIhWNRUuQCbKoJMA3xactTqVckz5jzXVkBqUlpmmArgo6U1kuz3jUzSQPsjdzRLTKrY2sSYbtv6hUjj3ExU1FKxrJUq0U8wroLBQWYadIEhqaWgCNJgThQlMiksWIjb+6enxxeM/4OpNQpnLu9MU6prhKqVjqLIEIYMvm0zyACA34g4p78KzC0tIo19QW58qpOqCZBj7w/LFbJ3WhoPNUqdTMFZPBtNjWWkDAr0qgvsGAqCfeGSifgeuK1nfFlTM0z/y4Dmk8GnrNNfMNLU7KQzMV0b6oDEHcEYt3DadenmUqJl6rlatOuqhGuuYpqtencQIZqTQYjTU7HDs5bOU2amvmNTViqgyYWTp+wNk0gwSLbzOJqVDRphxEn0VZ5BdZUrw9n9FBcrVosVFOpTWqlKtrOvzCoZCFWB5gaSdhvOz7JZdyAGpsk6qkl6YYM+jlKCSbrJ5h7Vri7TOrmTGpH+Clj0ncTH5YlpcNci2oTeDTNtu4v1GMqvi3vaQGxOup+IUtaDadOSTvRqAHmHbVuCO2xj474hFFnuYn3x7twB+OGed4ZXWNIJneEYfgMDJwyt1pv3spH6Hr++1ENcdvYoyYtJQVbJZiNS0S7AW5oNv7wBPS3u3GPOv4gVqr10atl/o7eXp099LPf0ImCPd3xfOOZnMUWRKVGqWkvUbyHqJcDSjGJgoGLBLiUEyDFX4/wAEz2dC1q2oKqkInkVV0KHNtFNGgtIMtvIkmMel+nYaoyHmLjxn8KrUcFQhj0HhVCsqITQfTp06g31oKkFJDsEFMONQVYIibG+EFHwZmlMtl60SQrCk5GpYjUInSSR85vBGPWK3BClQ6MvUABuFBTWBY6gFKsZlpF+b3RextQ0mAcT8eXmgpkzIVa4lxOugK5msxS9yq1kYNpBa66tLhhpYCTYHSIOEOQzdNPOSirVDUTyvME6QpYF4ZgCAyLpkib32w88Z+Fa7OlZEzFSkTzU/LOulKidKAMCpgnVFiTM2OEWX8OVn9pM0h6k0GCGJNyi6rmLwbz6YUx2anrrqJMeisCpxA9B9la8/xui9FzUDosHQnJ5mvSTSKBWOkI0HW0QJ3BjE/hbiVWrlwXV6ZViFkMAVNzyFAmgHlEEmwn2QTFwbwiyU1ZqGpup8p7xIi4BBiLkXi0Thx9DrH/u6tgN1JsIAHe0D5Yyq9YNY6mxsyZnq/uhF97LLkFSwg7gqbyIMhdyR874Hr8MRoZkFvtQpaRsYaSP3tiU5Cv8Acqf5Wn8scnhdb/w3/wAjfnGM8F42RQFFW4RQPNUpU6kgXdRH4MpWw7fnOGGWSnSTSlCnSUj2UTQDPfqx2uTgQ8Iq/wDhN/kP6DE9LhjgECnUE7jS0flgXh9QQ4n3RNIboF1UdQZ0gyCDCnv6Az+GCMsCFcE6hoNyf7y7kn9xgJ8nVG1Kp/lefyv8DiSiaqCoSlRV0H2lIEyvU3xwouXZwpVQdCP/AHCPyxmFp4ge34YzCOyPFHnXn3CvGubaQatlEABKYEAWFl2wc3i/NE/2gvf2E3n/AA4zGY9PXoUy8ktHoFFH+IVQ8RZlqmZqu0FmckmAJJ3MARhdOMxmNJlmjyWcdVPkf7RLA8wsQCNxuDvi55Hj1YZGrS1DQ4csCiGTYzJWRdV2PQYzGYTXEhvmrFDfkgl4/WWmiqwUAQIRARqmbhZk997DsMdHilTQqysAi2hP5XGMxmFZRwW6x7oF064BxF2dlbSQ5pBhoS4arTpNNutKo6nuGM4rq59xRqCQRygAqpjUYJEizR9oXHQ4zGYY0aLPxBOZ/kPgIjJPAqixC1GjUA22nvM4a06mqlUYgEhQQdIkfW0B27Ow+PoMZjMKqAZymAkUhCv5zJpN5dMKitoLaUUMxOoElo1EkDqe/fHWYrlheJteBN9PWPU4zGYwKwDnSbquEEX1ISwBMHcDsNrW3OF9LNtYTb3C2+3b4YzGYSGiNFDrFM0oK0yoswAtFjM7YjooAotuKn/xRiPkRjMZgqbQdQi3VH8YGa1UGIaspNo3S+3vOK/xPNvls3WNBjTIeog02GnUV0kbFdMCDa2NYzHp8LZgS8Rt1wV48DcHotQbMNTVqoYEFhqALFpIU8oNhcCRFsWdUBuRcm/441jMeZxznOxD5Mo6YAauWpgTAjDWhTAAACgbxA3IAJ99hjMZioTAsmNAOqyuoJiBHaLYEqUh2FvTGYzCWprgofLB3A+WBaaA6p6E/gcZjMWGpBXAEi/eMck2G2/b4YzGYgJZ0WBZF/TEYGN4zDBqgapXcgnGYzGYJEv/2Q=="/>
          <p:cNvSpPr>
            <a:spLocks noChangeAspect="1" noChangeArrowheads="1"/>
          </p:cNvSpPr>
          <p:nvPr/>
        </p:nvSpPr>
        <p:spPr bwMode="auto">
          <a:xfrm>
            <a:off x="80963" y="-890588"/>
            <a:ext cx="2466975" cy="185737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71688" name="Picture 8" descr="http://t2.gstatic.com/images?q=tbn:ANd9GcQuXGrkpCgYYdqEmZokKoH0jlZDxeohKKVi5yLk-eJd5iguvN2C"/>
          <p:cNvPicPr>
            <a:picLocks noChangeAspect="1" noChangeArrowheads="1"/>
          </p:cNvPicPr>
          <p:nvPr/>
        </p:nvPicPr>
        <p:blipFill>
          <a:blip r:embed="rId8" cstate="print"/>
          <a:srcRect/>
          <a:stretch>
            <a:fillRect/>
          </a:stretch>
        </p:blipFill>
        <p:spPr bwMode="auto">
          <a:xfrm>
            <a:off x="7668345" y="0"/>
            <a:ext cx="1475656" cy="1626122"/>
          </a:xfrm>
          <a:prstGeom prst="rect">
            <a:avLst/>
          </a:prstGeom>
          <a:noFill/>
        </p:spPr>
      </p:pic>
      <p:sp>
        <p:nvSpPr>
          <p:cNvPr id="12" name="11 Flecha derecha"/>
          <p:cNvSpPr/>
          <p:nvPr/>
        </p:nvSpPr>
        <p:spPr>
          <a:xfrm rot="19608539">
            <a:off x="1382826" y="3541458"/>
            <a:ext cx="8485647" cy="1926737"/>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El zarandeo  y la santificación están unidas y se inician con el bautismo, algunos se quedan en el camino, y son remplazados por otros y termina cuando Cristo  vuelva.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568952" cy="6480720"/>
          </a:xfrm>
          <a:solidFill>
            <a:schemeClr val="accent2">
              <a:lumMod val="40000"/>
              <a:lumOff val="60000"/>
            </a:schemeClr>
          </a:solidFill>
        </p:spPr>
        <p:txBody>
          <a:bodyPr>
            <a:normAutofit fontScale="77500" lnSpcReduction="20000"/>
          </a:bodyPr>
          <a:lstStyle/>
          <a:p>
            <a:pPr algn="ctr">
              <a:buNone/>
            </a:pPr>
            <a:r>
              <a:rPr lang="es-ES" dirty="0" smtClean="0"/>
              <a:t>     Las filas raleadas </a:t>
            </a:r>
            <a:r>
              <a:rPr lang="es-ES" u="sng" dirty="0" smtClean="0">
                <a:solidFill>
                  <a:srgbClr val="0070C0"/>
                </a:solidFill>
              </a:rPr>
              <a:t>(escasear, iban pocos)</a:t>
            </a:r>
            <a:r>
              <a:rPr lang="es-ES" dirty="0" smtClean="0"/>
              <a:t> serán llenadas por aquellos a quienes Cristo representó como viniendo a la undécima hora </a:t>
            </a:r>
            <a:r>
              <a:rPr lang="es-ES" dirty="0" smtClean="0">
                <a:solidFill>
                  <a:srgbClr val="FF0000"/>
                </a:solidFill>
              </a:rPr>
              <a:t>(Léase Mat.20:1-16).</a:t>
            </a:r>
            <a:r>
              <a:rPr lang="es-ES" b="1" dirty="0" smtClean="0">
                <a:solidFill>
                  <a:srgbClr val="0070C0"/>
                </a:solidFill>
              </a:rPr>
              <a:t> </a:t>
            </a:r>
          </a:p>
          <a:p>
            <a:pPr algn="ctr">
              <a:buNone/>
            </a:pPr>
            <a:r>
              <a:rPr lang="es-ES" b="1" dirty="0" smtClean="0">
                <a:solidFill>
                  <a:srgbClr val="0070C0"/>
                </a:solidFill>
              </a:rPr>
              <a:t>Note que en la parábola no hay mas invitaciones a trabajar, estos últimos que llenan la fila son los que saldrán de Babilonia ya para terminarse el tiempo de gracia.</a:t>
            </a:r>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buNone/>
            </a:pPr>
            <a:endParaRPr lang="es-ES" dirty="0" smtClean="0"/>
          </a:p>
          <a:p>
            <a:pPr algn="ctr">
              <a:buNone/>
            </a:pPr>
            <a:r>
              <a:rPr lang="es-ES" dirty="0" smtClean="0"/>
              <a:t>   </a:t>
            </a:r>
          </a:p>
          <a:p>
            <a:pPr algn="ctr">
              <a:buNone/>
            </a:pPr>
            <a:endParaRPr lang="es-ES" dirty="0" smtClean="0"/>
          </a:p>
          <a:p>
            <a:pPr algn="ctr">
              <a:buNone/>
            </a:pPr>
            <a:r>
              <a:rPr lang="es-ES" dirty="0" smtClean="0"/>
              <a:t> Hay muchos con quienes el Espíritu de Dios está contendiendo (que acostumbra a discutir o contradecir. </a:t>
            </a:r>
            <a:r>
              <a:rPr lang="es-ES" dirty="0" smtClean="0">
                <a:solidFill>
                  <a:srgbClr val="FF0000"/>
                </a:solidFill>
              </a:rPr>
              <a:t>Gen.6:3 dice:</a:t>
            </a:r>
            <a:r>
              <a:rPr lang="es-ES" dirty="0" smtClean="0"/>
              <a:t> “Mi Espíritu no contenderá</a:t>
            </a:r>
            <a:r>
              <a:rPr lang="es-ES" dirty="0" smtClean="0">
                <a:solidFill>
                  <a:srgbClr val="0070C0"/>
                </a:solidFill>
              </a:rPr>
              <a:t>,</a:t>
            </a:r>
            <a:r>
              <a:rPr lang="es-ES" b="1" u="sng" dirty="0" smtClean="0">
                <a:solidFill>
                  <a:srgbClr val="0070C0"/>
                </a:solidFill>
              </a:rPr>
              <a:t> o sea no discutirá con el hombre para siempre</a:t>
            </a:r>
            <a:r>
              <a:rPr lang="es-ES" b="1" u="sng" dirty="0" smtClean="0"/>
              <a:t>”. </a:t>
            </a:r>
            <a:endParaRPr lang="es-CO" b="1" u="sng" dirty="0"/>
          </a:p>
        </p:txBody>
      </p:sp>
      <p:pic>
        <p:nvPicPr>
          <p:cNvPr id="3074" name="Picture 2" descr="http://t0.gstatic.com/images?q=tbn:ANd9GcSkcfAhXZS-Xw_89AlomC9A46j0ZEuJkjBvlXUSqIJCyHDCnoBq"/>
          <p:cNvPicPr>
            <a:picLocks noChangeAspect="1" noChangeArrowheads="1"/>
          </p:cNvPicPr>
          <p:nvPr/>
        </p:nvPicPr>
        <p:blipFill>
          <a:blip r:embed="rId2" cstate="print"/>
          <a:srcRect/>
          <a:stretch>
            <a:fillRect/>
          </a:stretch>
        </p:blipFill>
        <p:spPr bwMode="auto">
          <a:xfrm>
            <a:off x="4932040" y="2420888"/>
            <a:ext cx="3600400" cy="2376264"/>
          </a:xfrm>
          <a:prstGeom prst="rect">
            <a:avLst/>
          </a:prstGeom>
          <a:noFill/>
        </p:spPr>
      </p:pic>
      <p:pic>
        <p:nvPicPr>
          <p:cNvPr id="3076" name="Picture 4" descr="http://t3.gstatic.com/images?q=tbn:ANd9GcSx1NST8fKQ3qSc4_Yqf81L7jZVtJkyN8mMLV9Cx27BUfk5ttqp"/>
          <p:cNvPicPr>
            <a:picLocks noChangeAspect="1" noChangeArrowheads="1"/>
          </p:cNvPicPr>
          <p:nvPr/>
        </p:nvPicPr>
        <p:blipFill>
          <a:blip r:embed="rId3" cstate="print"/>
          <a:srcRect/>
          <a:stretch>
            <a:fillRect/>
          </a:stretch>
        </p:blipFill>
        <p:spPr bwMode="auto">
          <a:xfrm>
            <a:off x="971600" y="2492896"/>
            <a:ext cx="3384376"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 to="" calcmode="lin" valueType="num">
                                      <p:cBhvr>
                                        <p:cTn id="22" dur="1" fill="hold"/>
                                        <p:tgtEl>
                                          <p:spTgt spid="307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 to="" calcmode="lin" valueType="num">
                                      <p:cBhvr>
                                        <p:cTn id="27" dur="1" fill="hold"/>
                                        <p:tgtEl>
                                          <p:spTgt spid="307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2">
              <a:lumMod val="20000"/>
              <a:lumOff val="80000"/>
            </a:schemeClr>
          </a:solidFill>
        </p:spPr>
        <p:txBody>
          <a:bodyPr>
            <a:normAutofit/>
          </a:bodyPr>
          <a:lstStyle/>
          <a:p>
            <a:pPr algn="ctr">
              <a:buNone/>
            </a:pPr>
            <a:r>
              <a:rPr lang="es-ES" dirty="0" smtClean="0"/>
              <a:t>    El tiempo de los juicios destructores de Dios es el tiempo de la misericordia para aquellos que [hasta el momento] no han tenido oportunidad de aprender qué es la verdad. </a:t>
            </a:r>
            <a:br>
              <a:rPr lang="es-ES" dirty="0" smtClean="0"/>
            </a:br>
            <a:r>
              <a:rPr lang="es-ES" dirty="0" smtClean="0"/>
              <a:t>El Señor los mira con ternura.</a:t>
            </a:r>
          </a:p>
          <a:p>
            <a:pPr algn="ctr">
              <a:buNone/>
            </a:pPr>
            <a:endParaRPr lang="es-ES" dirty="0" smtClean="0"/>
          </a:p>
          <a:p>
            <a:pPr algn="ctr">
              <a:buNone/>
            </a:pPr>
            <a:endParaRPr lang="es-ES" dirty="0" smtClean="0"/>
          </a:p>
          <a:p>
            <a:pPr algn="ctr">
              <a:buNone/>
            </a:pPr>
            <a:endParaRPr lang="es-ES" dirty="0" smtClean="0"/>
          </a:p>
          <a:p>
            <a:pPr>
              <a:buNone/>
            </a:pPr>
            <a:r>
              <a:rPr lang="es-ES" sz="2400" dirty="0" smtClean="0"/>
              <a:t>   Terremotos          hambres            inundaciones           pestes </a:t>
            </a:r>
          </a:p>
          <a:p>
            <a:pPr>
              <a:buNone/>
            </a:pPr>
            <a:endParaRPr lang="es-ES" dirty="0" smtClean="0"/>
          </a:p>
          <a:p>
            <a:pPr>
              <a:buNone/>
            </a:pPr>
            <a:r>
              <a:rPr lang="es-ES" dirty="0" smtClean="0"/>
              <a:t>    </a:t>
            </a:r>
            <a:endParaRPr lang="es-CO" dirty="0"/>
          </a:p>
        </p:txBody>
      </p:sp>
      <p:pic>
        <p:nvPicPr>
          <p:cNvPr id="1026" name="Picture 2" descr="http://t2.gstatic.com/images?q=tbn:ANd9GcQKvEqP4cjScJf4OULXXtdF2ZlzMOytkrEr6Hyip0h8T6DnPSDQrg"/>
          <p:cNvPicPr>
            <a:picLocks noChangeAspect="1" noChangeArrowheads="1"/>
          </p:cNvPicPr>
          <p:nvPr/>
        </p:nvPicPr>
        <p:blipFill>
          <a:blip r:embed="rId2" cstate="print"/>
          <a:srcRect/>
          <a:stretch>
            <a:fillRect/>
          </a:stretch>
        </p:blipFill>
        <p:spPr bwMode="auto">
          <a:xfrm>
            <a:off x="539552" y="2996952"/>
            <a:ext cx="1872208" cy="1790701"/>
          </a:xfrm>
          <a:prstGeom prst="rect">
            <a:avLst/>
          </a:prstGeom>
          <a:noFill/>
        </p:spPr>
      </p:pic>
      <p:pic>
        <p:nvPicPr>
          <p:cNvPr id="1028" name="Picture 4" descr="http://t0.gstatic.com/images?q=tbn:ANd9GcTeIlu3-_ZILksv_D1Y6Cqp4H_X37iOvUfOw9dzGr32l66eSB7C"/>
          <p:cNvPicPr>
            <a:picLocks noChangeAspect="1" noChangeArrowheads="1"/>
          </p:cNvPicPr>
          <p:nvPr/>
        </p:nvPicPr>
        <p:blipFill>
          <a:blip r:embed="rId3" cstate="print"/>
          <a:srcRect/>
          <a:stretch>
            <a:fillRect/>
          </a:stretch>
        </p:blipFill>
        <p:spPr bwMode="auto">
          <a:xfrm>
            <a:off x="4644008" y="2996952"/>
            <a:ext cx="1728192" cy="1800200"/>
          </a:xfrm>
          <a:prstGeom prst="rect">
            <a:avLst/>
          </a:prstGeom>
          <a:noFill/>
        </p:spPr>
      </p:pic>
      <p:pic>
        <p:nvPicPr>
          <p:cNvPr id="1030" name="Picture 6" descr="http://t3.gstatic.com/images?q=tbn:ANd9GcR7U3kKATxLGNadL4yfHxNe4PzSbAWwyzGJJYNFdkvjgAUC_Bd9"/>
          <p:cNvPicPr>
            <a:picLocks noChangeAspect="1" noChangeArrowheads="1"/>
          </p:cNvPicPr>
          <p:nvPr/>
        </p:nvPicPr>
        <p:blipFill>
          <a:blip r:embed="rId4" cstate="print"/>
          <a:srcRect/>
          <a:stretch>
            <a:fillRect/>
          </a:stretch>
        </p:blipFill>
        <p:spPr bwMode="auto">
          <a:xfrm>
            <a:off x="6588224" y="2924944"/>
            <a:ext cx="2050926" cy="1947293"/>
          </a:xfrm>
          <a:prstGeom prst="rect">
            <a:avLst/>
          </a:prstGeom>
          <a:noFill/>
        </p:spPr>
      </p:pic>
      <p:sp>
        <p:nvSpPr>
          <p:cNvPr id="7" name="6 Rectángulo"/>
          <p:cNvSpPr/>
          <p:nvPr/>
        </p:nvSpPr>
        <p:spPr>
          <a:xfrm>
            <a:off x="467544" y="5373217"/>
            <a:ext cx="8208912" cy="1200329"/>
          </a:xfrm>
          <a:prstGeom prst="rect">
            <a:avLst/>
          </a:prstGeom>
          <a:solidFill>
            <a:schemeClr val="accent6">
              <a:lumMod val="75000"/>
            </a:schemeClr>
          </a:solidFill>
        </p:spPr>
        <p:txBody>
          <a:bodyPr wrap="square">
            <a:spAutoFit/>
          </a:bodyPr>
          <a:lstStyle/>
          <a:p>
            <a:pPr algn="ctr"/>
            <a:r>
              <a:rPr lang="es-ES" sz="2400" dirty="0" smtClean="0"/>
              <a:t> </a:t>
            </a:r>
            <a:r>
              <a:rPr lang="es-ES" sz="2400" b="1" dirty="0" smtClean="0"/>
              <a:t>Las calamidades que estamos observando por todas partes son un llamado de la misericordia de Dios, para que el hombre se arrepienta y busque la salvación (Léase 2 Ped.3:9).</a:t>
            </a:r>
            <a:endParaRPr lang="es-CO" sz="2400" b="1" dirty="0"/>
          </a:p>
        </p:txBody>
      </p:sp>
      <p:pic>
        <p:nvPicPr>
          <p:cNvPr id="1032" name="Picture 8" descr="http://t3.gstatic.com/images?q=tbn:ANd9GcTGgE0Gi0texoP-_qoRr8IUiwYmKRMtpe1QpFqfOb1My3ohIR2eXw"/>
          <p:cNvPicPr>
            <a:picLocks noChangeAspect="1" noChangeArrowheads="1"/>
          </p:cNvPicPr>
          <p:nvPr/>
        </p:nvPicPr>
        <p:blipFill>
          <a:blip r:embed="rId5" cstate="print"/>
          <a:srcRect/>
          <a:stretch>
            <a:fillRect/>
          </a:stretch>
        </p:blipFill>
        <p:spPr bwMode="auto">
          <a:xfrm>
            <a:off x="2627784" y="2996952"/>
            <a:ext cx="1800200" cy="182004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 to="" calcmode="lin" valueType="num">
                                      <p:cBhvr>
                                        <p:cTn id="22" dur="1" fill="hold"/>
                                        <p:tgtEl>
                                          <p:spTgt spid="102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032"/>
                                        </p:tgtEl>
                                        <p:attrNameLst>
                                          <p:attrName>style.visibility</p:attrName>
                                        </p:attrNameLst>
                                      </p:cBhvr>
                                      <p:to>
                                        <p:strVal val="visible"/>
                                      </p:to>
                                    </p:set>
                                    <p:anim to="" calcmode="lin" valueType="num">
                                      <p:cBhvr>
                                        <p:cTn id="27" dur="1" fill="hold"/>
                                        <p:tgtEl>
                                          <p:spTgt spid="103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 to="" calcmode="lin" valueType="num">
                                      <p:cBhvr>
                                        <p:cTn id="32" dur="1" fill="hold"/>
                                        <p:tgtEl>
                                          <p:spTgt spid="102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030"/>
                                        </p:tgtEl>
                                        <p:attrNameLst>
                                          <p:attrName>style.visibility</p:attrName>
                                        </p:attrNameLst>
                                      </p:cBhvr>
                                      <p:to>
                                        <p:strVal val="visible"/>
                                      </p:to>
                                    </p:set>
                                    <p:anim to="" calcmode="lin" valueType="num">
                                      <p:cBhvr>
                                        <p:cTn id="37" dur="1" fill="hold"/>
                                        <p:tgtEl>
                                          <p:spTgt spid="1030"/>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randombar(horizont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rgbClr val="92D050"/>
          </a:solidFill>
        </p:spPr>
        <p:txBody>
          <a:bodyPr>
            <a:normAutofit/>
          </a:bodyPr>
          <a:lstStyle/>
          <a:p>
            <a:pPr algn="ctr">
              <a:buNone/>
            </a:pPr>
            <a:r>
              <a:rPr lang="es-ES" dirty="0" smtClean="0"/>
              <a:t>   Su corazón misericordioso se conmueve, su mano todavía se extiende para salvar, mientras la puerta se cierra para aquellos que no quisieron entrar. </a:t>
            </a:r>
          </a:p>
          <a:p>
            <a:endParaRPr lang="es-ES" dirty="0" smtClean="0"/>
          </a:p>
          <a:p>
            <a:endParaRPr lang="es-ES" dirty="0" smtClean="0"/>
          </a:p>
          <a:p>
            <a:endParaRPr lang="es-ES" dirty="0" smtClean="0"/>
          </a:p>
          <a:p>
            <a:endParaRPr lang="es-ES" dirty="0" smtClean="0"/>
          </a:p>
          <a:p>
            <a:pPr algn="ctr">
              <a:buNone/>
            </a:pPr>
            <a:r>
              <a:rPr lang="es-ES" dirty="0" smtClean="0"/>
              <a:t>   Será admitido un gran número de los que en los últimos días oirán la verdad por primera vez.-Carta 103, 1903. </a:t>
            </a:r>
            <a:r>
              <a:rPr lang="es-ES" dirty="0" smtClean="0">
                <a:solidFill>
                  <a:srgbClr val="FF0000"/>
                </a:solidFill>
              </a:rPr>
              <a:t>(Léase Mat.20:7). </a:t>
            </a:r>
          </a:p>
          <a:p>
            <a:endParaRPr lang="es-CO" dirty="0"/>
          </a:p>
        </p:txBody>
      </p:sp>
      <p:pic>
        <p:nvPicPr>
          <p:cNvPr id="73730" name="Picture 2" descr="http://t0.gstatic.com/images?q=tbn:ANd9GcTiyh2se8MUAnH4QVopIkQZE_vOc0lCSUft3VIQBW9eI9iCy1qiYg"/>
          <p:cNvPicPr>
            <a:picLocks noChangeAspect="1" noChangeArrowheads="1"/>
          </p:cNvPicPr>
          <p:nvPr/>
        </p:nvPicPr>
        <p:blipFill>
          <a:blip r:embed="rId2" cstate="print"/>
          <a:srcRect/>
          <a:stretch>
            <a:fillRect/>
          </a:stretch>
        </p:blipFill>
        <p:spPr bwMode="auto">
          <a:xfrm>
            <a:off x="2843808" y="2492896"/>
            <a:ext cx="3600400"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anim to="" calcmode="lin" valueType="num">
                                      <p:cBhvr>
                                        <p:cTn id="7" dur="1" fill="hold"/>
                                        <p:tgtEl>
                                          <p:spTgt spid="7373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4680520"/>
          </a:xfrm>
          <a:solidFill>
            <a:srgbClr val="FFC000"/>
          </a:solidFill>
        </p:spPr>
        <p:txBody>
          <a:bodyPr>
            <a:normAutofit/>
          </a:bodyPr>
          <a:lstStyle/>
          <a:p>
            <a:pPr algn="ctr">
              <a:buNone/>
            </a:pPr>
            <a:r>
              <a:rPr lang="es-ES" dirty="0" smtClean="0"/>
              <a:t>    </a:t>
            </a:r>
            <a:r>
              <a:rPr lang="es-ES" sz="2800" dirty="0" smtClean="0">
                <a:latin typeface="Agency FB" pitchFamily="34" charset="0"/>
              </a:rPr>
              <a:t>Estandarte tras estandarte quedaba arrastrando en el polvo, mientras que una compañía tras otra del ejército del Señor se unía al enemigo, y tribu tras tribu de las filas del enemigo se unía con el pueblo de Dios observador de los mandamientos.-3JT 224 (1904).</a:t>
            </a:r>
          </a:p>
          <a:p>
            <a:pPr>
              <a:buNone/>
            </a:pPr>
            <a:endParaRPr lang="es-ES" dirty="0" smtClean="0"/>
          </a:p>
          <a:p>
            <a:pPr>
              <a:buNone/>
            </a:pPr>
            <a:r>
              <a:rPr lang="es-ES" dirty="0" smtClean="0"/>
              <a:t>   </a:t>
            </a:r>
            <a:endParaRPr lang="es-CO" dirty="0" smtClean="0"/>
          </a:p>
          <a:p>
            <a:endParaRPr lang="es-CO" dirty="0"/>
          </a:p>
        </p:txBody>
      </p:sp>
      <p:pic>
        <p:nvPicPr>
          <p:cNvPr id="2050" name="Picture 2" descr="http://t3.gstatic.com/images?q=tbn:ANd9GcTKMgPfDa03UAd45zWER4h_c3srPRLai9sqxlbNKWSRLGdEBy7NNw"/>
          <p:cNvPicPr>
            <a:picLocks noChangeAspect="1" noChangeArrowheads="1"/>
          </p:cNvPicPr>
          <p:nvPr/>
        </p:nvPicPr>
        <p:blipFill>
          <a:blip r:embed="rId2" cstate="print"/>
          <a:srcRect/>
          <a:stretch>
            <a:fillRect/>
          </a:stretch>
        </p:blipFill>
        <p:spPr bwMode="auto">
          <a:xfrm>
            <a:off x="4644008" y="2348880"/>
            <a:ext cx="3888432" cy="2520280"/>
          </a:xfrm>
          <a:prstGeom prst="rect">
            <a:avLst/>
          </a:prstGeom>
          <a:noFill/>
        </p:spPr>
      </p:pic>
      <p:pic>
        <p:nvPicPr>
          <p:cNvPr id="2052" name="Picture 4" descr="http://t3.gstatic.com/images?q=tbn:ANd9GcSbgSDYdwTKMqAPPNK02LrN8Kn-nNWPa1lYxrXGHlYEmO5Zw7YBbw"/>
          <p:cNvPicPr>
            <a:picLocks noChangeAspect="1" noChangeArrowheads="1"/>
          </p:cNvPicPr>
          <p:nvPr/>
        </p:nvPicPr>
        <p:blipFill>
          <a:blip r:embed="rId3" cstate="print"/>
          <a:srcRect/>
          <a:stretch>
            <a:fillRect/>
          </a:stretch>
        </p:blipFill>
        <p:spPr bwMode="auto">
          <a:xfrm>
            <a:off x="611560" y="2348880"/>
            <a:ext cx="3744416" cy="2520280"/>
          </a:xfrm>
          <a:prstGeom prst="rect">
            <a:avLst/>
          </a:prstGeom>
          <a:noFill/>
        </p:spPr>
      </p:pic>
      <p:sp>
        <p:nvSpPr>
          <p:cNvPr id="6" name="5 Rectángulo"/>
          <p:cNvSpPr/>
          <p:nvPr/>
        </p:nvSpPr>
        <p:spPr>
          <a:xfrm>
            <a:off x="467544" y="5085184"/>
            <a:ext cx="8208912" cy="1477328"/>
          </a:xfrm>
          <a:prstGeom prst="rect">
            <a:avLst/>
          </a:prstGeom>
          <a:solidFill>
            <a:schemeClr val="accent2">
              <a:lumMod val="40000"/>
              <a:lumOff val="60000"/>
            </a:schemeClr>
          </a:solidFill>
        </p:spPr>
        <p:txBody>
          <a:bodyPr wrap="square">
            <a:spAutoFit/>
          </a:bodyPr>
          <a:lstStyle/>
          <a:p>
            <a:pPr algn="ctr"/>
            <a:r>
              <a:rPr lang="es-CO" b="1" dirty="0" smtClean="0"/>
              <a:t>Después de esto miré, y </a:t>
            </a:r>
            <a:r>
              <a:rPr lang="es-CO" b="1" i="1" dirty="0" smtClean="0"/>
              <a:t>vi una gran multitud, que nadie podía contar</a:t>
            </a:r>
            <a:r>
              <a:rPr lang="es-CO" b="1" dirty="0" smtClean="0"/>
              <a:t>, de todas las naciones, tribus, pueblos y lenguas, de pie delante del trono y delante del Cordero, vestidos de ropas blancas  y con palmas en sus manos (Apoc.7:9). Recuerde que Dios tiene poder para ayudarle diariamente en medio del zarandeo, y usted y yo podemos ser  uno de los que conforman la “gran multitud”. </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 to="" calcmode="lin" valueType="num">
                                      <p:cBhvr>
                                        <p:cTn id="17" dur="1" fill="hold"/>
                                        <p:tgtEl>
                                          <p:spTgt spid="205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to="" calcmode="lin" valueType="num">
                                      <p:cBhvr>
                                        <p:cTn id="22" dur="1" fill="hold"/>
                                        <p:tgtEl>
                                          <p:spTgt spid="205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bg1"/>
          </a:solidFill>
        </p:spPr>
        <p:txBody>
          <a:bodyPr/>
          <a:lstStyle/>
          <a:p>
            <a:pPr algn="ctr">
              <a:buNone/>
            </a:pPr>
            <a:r>
              <a:rPr lang="es-CO" dirty="0" smtClean="0"/>
              <a:t>    </a:t>
            </a:r>
            <a:r>
              <a:rPr lang="es-CO" sz="2800" dirty="0" smtClean="0">
                <a:latin typeface="Agency FB" pitchFamily="34" charset="0"/>
              </a:rPr>
              <a:t>Señor, gracias por que tu quieres salvarme, le suplico el Poder del Espíritu Santo, que me ayude diariamente para poder pasar en medio del zarandeo, y que pueda serte fiel en todo, gracias por Jesús, mi Salvador, en cuyo Nombre se lo ruego amen.</a:t>
            </a:r>
            <a:endParaRPr lang="es-CO" sz="2800" dirty="0">
              <a:latin typeface="Agency FB" pitchFamily="34" charset="0"/>
            </a:endParaRPr>
          </a:p>
        </p:txBody>
      </p:sp>
      <p:pic>
        <p:nvPicPr>
          <p:cNvPr id="74754" name="Picture 2" descr="http://t3.gstatic.com/images?q=tbn:ANd9GcRHJzCwJqPCcQxkq7QFOcTjEyU-podSfG6vAZzFK4mTjErpSnbm"/>
          <p:cNvPicPr>
            <a:picLocks noChangeAspect="1" noChangeArrowheads="1"/>
          </p:cNvPicPr>
          <p:nvPr/>
        </p:nvPicPr>
        <p:blipFill>
          <a:blip r:embed="rId2" cstate="print"/>
          <a:srcRect/>
          <a:stretch>
            <a:fillRect/>
          </a:stretch>
        </p:blipFill>
        <p:spPr bwMode="auto">
          <a:xfrm>
            <a:off x="1979712" y="2564904"/>
            <a:ext cx="5400600" cy="3096344"/>
          </a:xfrm>
          <a:prstGeom prst="rect">
            <a:avLst/>
          </a:prstGeom>
          <a:noFill/>
        </p:spPr>
      </p:pic>
      <p:sp>
        <p:nvSpPr>
          <p:cNvPr id="5" name="4 Rectángulo"/>
          <p:cNvSpPr/>
          <p:nvPr/>
        </p:nvSpPr>
        <p:spPr>
          <a:xfrm>
            <a:off x="683568" y="5877272"/>
            <a:ext cx="8064896" cy="461665"/>
          </a:xfrm>
          <a:prstGeom prst="rect">
            <a:avLst/>
          </a:prstGeom>
        </p:spPr>
        <p:txBody>
          <a:bodyPr wrap="square">
            <a:spAutoFit/>
          </a:bodyPr>
          <a:lstStyle/>
          <a:p>
            <a:r>
              <a:rPr lang="es-ES" sz="2400" b="1" dirty="0" smtClean="0">
                <a:solidFill>
                  <a:srgbClr val="FF0000"/>
                </a:solidFill>
              </a:rPr>
              <a:t>Este tema está basado en Eventos de los Últimos días cap.24. </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lstStyle/>
          <a:p>
            <a:pPr algn="ctr">
              <a:buNone/>
            </a:pPr>
            <a:r>
              <a:rPr lang="es-CO" dirty="0" smtClean="0"/>
              <a:t>    Deseo que este tema haya sido de bendición para su vida espiritual, si desea más información, no dude en escribir al  correo “todoesjesus @hotmail.com temas de fe”. </a:t>
            </a:r>
          </a:p>
          <a:p>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1772</TotalTime>
  <Words>3962</Words>
  <Application>Microsoft Office PowerPoint</Application>
  <PresentationFormat>Presentación en pantalla (4:3)</PresentationFormat>
  <Paragraphs>258</Paragraphs>
  <Slides>59</Slides>
  <Notes>2</Notes>
  <HiddenSlides>0</HiddenSlides>
  <MMClips>0</MMClips>
  <ScaleCrop>false</ScaleCrop>
  <HeadingPairs>
    <vt:vector size="4" baseType="variant">
      <vt:variant>
        <vt:lpstr>Tema</vt:lpstr>
      </vt:variant>
      <vt:variant>
        <vt:i4>1</vt:i4>
      </vt:variant>
      <vt:variant>
        <vt:lpstr>Títulos de diapositiva</vt:lpstr>
      </vt:variant>
      <vt:variant>
        <vt:i4>59</vt:i4>
      </vt:variant>
    </vt:vector>
  </HeadingPairs>
  <TitlesOfParts>
    <vt:vector size="60" baseType="lpstr">
      <vt:lpstr>Tema de Office</vt:lpstr>
      <vt:lpstr>El zarandeo</vt:lpstr>
      <vt:lpstr>Diapositiva 2</vt:lpstr>
      <vt:lpstr>Diapositiva 3</vt:lpstr>
      <vt:lpstr>Diapositiva 4</vt:lpstr>
      <vt:lpstr>Diapositiva 5</vt:lpstr>
      <vt:lpstr>  La Paja Separada del Trigo:  </vt:lpstr>
      <vt:lpstr>Diapositiva 7</vt:lpstr>
      <vt:lpstr>Diapositiva 8</vt:lpstr>
      <vt:lpstr>Zaranda en el Santuario terrenal</vt:lpstr>
      <vt:lpstr>El zarandeo prosigue hoy</vt:lpstr>
      <vt:lpstr>Diapositiva 11</vt:lpstr>
      <vt:lpstr>La persecución purifica a la iglesia: </vt:lpstr>
      <vt:lpstr>Diapositiva 13</vt:lpstr>
      <vt:lpstr>Diapositiva 14</vt:lpstr>
      <vt:lpstr>Diapositiva 15</vt:lpstr>
      <vt:lpstr> </vt:lpstr>
      <vt:lpstr>Diapositiva 17</vt:lpstr>
      <vt:lpstr>Diapositiva 18</vt:lpstr>
      <vt:lpstr>Diapositiva 19</vt:lpstr>
      <vt:lpstr>Diapositiva 20</vt:lpstr>
      <vt:lpstr> El testimonio directo produce un zarandeo: </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 Los ministros no santificados serán erradicados: </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¿Cuándo es que los testigos toman decisiones?</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Zarandeo</dc:title>
  <dc:creator>HUMBERTO</dc:creator>
  <cp:lastModifiedBy>FAMILIA FIERRO CH</cp:lastModifiedBy>
  <cp:revision>138</cp:revision>
  <dcterms:created xsi:type="dcterms:W3CDTF">2010-09-06T10:47:50Z</dcterms:created>
  <dcterms:modified xsi:type="dcterms:W3CDTF">2011-04-03T19:32:50Z</dcterms:modified>
</cp:coreProperties>
</file>